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26" r:id="rId1"/>
  </p:sldMasterIdLst>
  <p:notesMasterIdLst>
    <p:notesMasterId r:id="rId34"/>
  </p:notesMasterIdLst>
  <p:handoutMasterIdLst>
    <p:handoutMasterId r:id="rId35"/>
  </p:handoutMasterIdLst>
  <p:sldIdLst>
    <p:sldId id="1395" r:id="rId2"/>
    <p:sldId id="1461" r:id="rId3"/>
    <p:sldId id="1462" r:id="rId4"/>
    <p:sldId id="1463" r:id="rId5"/>
    <p:sldId id="1464" r:id="rId6"/>
    <p:sldId id="1465" r:id="rId7"/>
    <p:sldId id="1403" r:id="rId8"/>
    <p:sldId id="1412" r:id="rId9"/>
    <p:sldId id="1413" r:id="rId10"/>
    <p:sldId id="1414" r:id="rId11"/>
    <p:sldId id="1418" r:id="rId12"/>
    <p:sldId id="1419" r:id="rId13"/>
    <p:sldId id="1421" r:id="rId14"/>
    <p:sldId id="1424" r:id="rId15"/>
    <p:sldId id="1425" r:id="rId16"/>
    <p:sldId id="1428" r:id="rId17"/>
    <p:sldId id="1429" r:id="rId18"/>
    <p:sldId id="1435" r:id="rId19"/>
    <p:sldId id="1436" r:id="rId20"/>
    <p:sldId id="1437" r:id="rId21"/>
    <p:sldId id="1451" r:id="rId22"/>
    <p:sldId id="1453" r:id="rId23"/>
    <p:sldId id="1454" r:id="rId24"/>
    <p:sldId id="1455" r:id="rId25"/>
    <p:sldId id="1444" r:id="rId26"/>
    <p:sldId id="1456" r:id="rId27"/>
    <p:sldId id="1457" r:id="rId28"/>
    <p:sldId id="1458" r:id="rId29"/>
    <p:sldId id="1459" r:id="rId30"/>
    <p:sldId id="1460" r:id="rId31"/>
    <p:sldId id="1450" r:id="rId32"/>
    <p:sldId id="1397" r:id="rId33"/>
  </p:sldIdLst>
  <p:sldSz cx="9906000" cy="6858000" type="A4"/>
  <p:notesSz cx="7099300" cy="10234613"/>
  <p:embeddedFontLst>
    <p:embeddedFont>
      <p:font typeface="맑은 고딕" panose="020B0503020000020004" pitchFamily="50" charset="-127"/>
      <p:regular r:id="rId36"/>
      <p:bold r:id="rId37"/>
    </p:embeddedFont>
    <p:embeddedFont>
      <p:font typeface="휴먼명조" panose="020B0600000101010101" charset="-127"/>
      <p:regular r:id="rId38"/>
    </p:embeddedFont>
    <p:embeddedFont>
      <p:font typeface="-웹윤고딕140" panose="020B0600000101010101" charset="-127"/>
      <p:regular r:id="rId39"/>
    </p:embeddedFont>
    <p:embeddedFont>
      <p:font typeface="-웹윤고딕130" panose="020B0600000101010101" charset="-127"/>
      <p:regular r:id="rId40"/>
    </p:embeddedFont>
    <p:embeddedFont>
      <p:font typeface="나눔고딕" panose="020B0600000101010101" charset="-127"/>
      <p:regular r:id="rId41"/>
      <p:bold r:id="rId42"/>
    </p:embeddedFont>
    <p:embeddedFont>
      <p:font typeface="HY울릉도M" panose="020B0600000101010101" charset="-127"/>
      <p:regular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D3D3"/>
    <a:srgbClr val="D67F0C"/>
    <a:srgbClr val="08466C"/>
    <a:srgbClr val="0B7C8B"/>
    <a:srgbClr val="094E71"/>
    <a:srgbClr val="0B6693"/>
    <a:srgbClr val="0E9BAE"/>
    <a:srgbClr val="108E7F"/>
    <a:srgbClr val="0C7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3173" autoAdjust="0"/>
  </p:normalViewPr>
  <p:slideViewPr>
    <p:cSldViewPr>
      <p:cViewPr varScale="1">
        <p:scale>
          <a:sx n="93" d="100"/>
          <a:sy n="93" d="100"/>
        </p:scale>
        <p:origin x="824" y="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42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ung Eun Jung" userId="7c499189cd1a29bc" providerId="LiveId" clId="{0C29F528-A9F7-4127-89FB-E58E0B2B5B34}"/>
    <pc:docChg chg="modSld">
      <pc:chgData name="Seung Eun Jung" userId="7c499189cd1a29bc" providerId="LiveId" clId="{0C29F528-A9F7-4127-89FB-E58E0B2B5B34}" dt="2017-12-12T18:04:30.294" v="1" actId="14734"/>
      <pc:docMkLst>
        <pc:docMk/>
      </pc:docMkLst>
      <pc:sldChg chg="modSp">
        <pc:chgData name="Seung Eun Jung" userId="7c499189cd1a29bc" providerId="LiveId" clId="{0C29F528-A9F7-4127-89FB-E58E0B2B5B34}" dt="2017-12-12T18:04:30.294" v="1" actId="14734"/>
        <pc:sldMkLst>
          <pc:docMk/>
          <pc:sldMk cId="3288941856" sldId="1457"/>
        </pc:sldMkLst>
        <pc:graphicFrameChg chg="modGraphic">
          <ac:chgData name="Seung Eun Jung" userId="7c499189cd1a29bc" providerId="LiveId" clId="{0C29F528-A9F7-4127-89FB-E58E0B2B5B34}" dt="2017-12-12T18:04:30.294" v="1" actId="14734"/>
          <ac:graphicFrameMkLst>
            <pc:docMk/>
            <pc:sldMk cId="3288941856" sldId="1457"/>
            <ac:graphicFrameMk id="5" creationId="{00000000-0000-0000-0000-000000000000}"/>
          </ac:graphicFrameMkLst>
        </pc:graphicFrameChg>
      </pc:sldChg>
      <pc:sldChg chg="modSp">
        <pc:chgData name="Seung Eun Jung" userId="7c499189cd1a29bc" providerId="LiveId" clId="{0C29F528-A9F7-4127-89FB-E58E0B2B5B34}" dt="2017-12-12T13:27:30.900" v="0" actId="1076"/>
        <pc:sldMkLst>
          <pc:docMk/>
          <pc:sldMk cId="993905752" sldId="1462"/>
        </pc:sldMkLst>
        <pc:picChg chg="mod">
          <ac:chgData name="Seung Eun Jung" userId="7c499189cd1a29bc" providerId="LiveId" clId="{0C29F528-A9F7-4127-89FB-E58E0B2B5B34}" dt="2017-12-12T13:27:30.900" v="0" actId="1076"/>
          <ac:picMkLst>
            <pc:docMk/>
            <pc:sldMk cId="993905752" sldId="1462"/>
            <ac:picMk id="4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D2939-F38A-4078-9D02-923DFCD4AE41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latinLnBrk="1"/>
          <a:endParaRPr lang="ko-KR" altLang="en-US"/>
        </a:p>
      </dgm:t>
    </dgm:pt>
    <dgm:pt modelId="{05975DE7-962B-4D07-AC8E-6EB5513D119B}">
      <dgm:prSet/>
      <dgm:spPr/>
      <dgm:t>
        <a:bodyPr/>
        <a:lstStyle/>
        <a:p>
          <a:pPr rtl="0" latinLnBrk="1"/>
          <a:r>
            <a:rPr lang="ko-KR" dirty="0">
              <a:latin typeface="나눔고딕" pitchFamily="50" charset="-127"/>
              <a:ea typeface="나눔고딕" pitchFamily="50" charset="-127"/>
            </a:rPr>
            <a:t>관련 해외사례</a:t>
          </a:r>
          <a:r>
            <a:rPr lang="en-US" dirty="0">
              <a:latin typeface="나눔고딕" pitchFamily="50" charset="-127"/>
              <a:ea typeface="나눔고딕" pitchFamily="50" charset="-127"/>
            </a:rPr>
            <a:t>, </a:t>
          </a:r>
          <a:r>
            <a:rPr lang="ko-KR" dirty="0">
              <a:latin typeface="나눔고딕" pitchFamily="50" charset="-127"/>
              <a:ea typeface="나눔고딕" pitchFamily="50" charset="-127"/>
            </a:rPr>
            <a:t>국내사례</a:t>
          </a:r>
          <a:r>
            <a:rPr lang="en-US" dirty="0">
              <a:latin typeface="나눔고딕" pitchFamily="50" charset="-127"/>
              <a:ea typeface="나눔고딕" pitchFamily="50" charset="-127"/>
            </a:rPr>
            <a:t>, </a:t>
          </a:r>
          <a:r>
            <a:rPr lang="ko-KR" dirty="0">
              <a:latin typeface="나눔고딕" pitchFamily="50" charset="-127"/>
              <a:ea typeface="나눔고딕" pitchFamily="50" charset="-127"/>
            </a:rPr>
            <a:t>실태조사</a:t>
          </a:r>
        </a:p>
      </dgm:t>
    </dgm:pt>
    <dgm:pt modelId="{1D159B17-666C-486B-9384-F50F1B3E5DEA}" type="parTrans" cxnId="{4D695620-3DF3-4F87-94F9-261285B1C219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AA6D0346-ECE7-427B-B27F-18611217A152}" type="sibTrans" cxnId="{4D695620-3DF3-4F87-94F9-261285B1C219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2A04BE3C-1772-47CD-A593-CD3955118A21}">
      <dgm:prSet/>
      <dgm:spPr/>
      <dgm:t>
        <a:bodyPr/>
        <a:lstStyle/>
        <a:p>
          <a:pPr rtl="0" latinLnBrk="1"/>
          <a:r>
            <a:rPr lang="ko-KR" dirty="0">
              <a:latin typeface="나눔고딕" pitchFamily="50" charset="-127"/>
              <a:ea typeface="나눔고딕" pitchFamily="50" charset="-127"/>
            </a:rPr>
            <a:t>선정된 프로토콜에서 구조화된 판독소견서 작성 </a:t>
          </a:r>
        </a:p>
      </dgm:t>
    </dgm:pt>
    <dgm:pt modelId="{038ACA26-A6BF-4681-8933-F8C92E5CE278}" type="parTrans" cxnId="{0C3E5410-7DB2-441F-824C-6CA2CFBC5104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E4420B94-1E0D-4A85-8DE4-2B1C1A33278B}" type="sibTrans" cxnId="{0C3E5410-7DB2-441F-824C-6CA2CFBC5104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E8D36DE3-C897-41D9-BB3E-AE43564A1AA5}">
      <dgm:prSet/>
      <dgm:spPr/>
      <dgm:t>
        <a:bodyPr/>
        <a:lstStyle/>
        <a:p>
          <a:pPr rtl="0" latinLnBrk="1"/>
          <a:r>
            <a:rPr lang="en-US">
              <a:latin typeface="나눔고딕" pitchFamily="50" charset="-127"/>
              <a:ea typeface="나눔고딕" pitchFamily="50" charset="-127"/>
            </a:rPr>
            <a:t>Modified Delphi </a:t>
          </a:r>
          <a:r>
            <a:rPr lang="ko-KR">
              <a:latin typeface="나눔고딕" pitchFamily="50" charset="-127"/>
              <a:ea typeface="나눔고딕" pitchFamily="50" charset="-127"/>
            </a:rPr>
            <a:t>기법을 이용한 합의 과정 </a:t>
          </a:r>
        </a:p>
      </dgm:t>
    </dgm:pt>
    <dgm:pt modelId="{8CD4C90E-6B6D-4C36-8D68-81B261AB501C}" type="parTrans" cxnId="{FFF0E788-D4AC-40A7-A6C3-D92DC9307D88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7744FBAC-17AA-4358-909C-789BD161DC4D}" type="sibTrans" cxnId="{FFF0E788-D4AC-40A7-A6C3-D92DC9307D88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200535E0-0D03-454D-931C-0C5A42FE6038}">
      <dgm:prSet/>
      <dgm:spPr/>
      <dgm:t>
        <a:bodyPr/>
        <a:lstStyle/>
        <a:p>
          <a:pPr rtl="0" latinLnBrk="1"/>
          <a:r>
            <a:rPr lang="ko-KR">
              <a:latin typeface="나눔고딕" pitchFamily="50" charset="-127"/>
              <a:ea typeface="나눔고딕" pitchFamily="50" charset="-127"/>
            </a:rPr>
            <a:t>분야 및 관련 프로토콜 설정 </a:t>
          </a:r>
        </a:p>
      </dgm:t>
    </dgm:pt>
    <dgm:pt modelId="{7538F75A-4140-40D6-8B50-3A9734FDFA65}" type="parTrans" cxnId="{C824F0D0-0599-494F-9E50-D8C1562D8988}">
      <dgm:prSet/>
      <dgm:spPr/>
      <dgm:t>
        <a:bodyPr/>
        <a:lstStyle/>
        <a:p>
          <a:pPr latinLnBrk="1"/>
          <a:endParaRPr lang="ko-KR" altLang="en-US"/>
        </a:p>
      </dgm:t>
    </dgm:pt>
    <dgm:pt modelId="{85D18E36-9005-483D-B217-EDD8B8D01FE8}" type="sibTrans" cxnId="{C824F0D0-0599-494F-9E50-D8C1562D8988}">
      <dgm:prSet/>
      <dgm:spPr/>
      <dgm:t>
        <a:bodyPr/>
        <a:lstStyle/>
        <a:p>
          <a:pPr latinLnBrk="1"/>
          <a:endParaRPr lang="ko-KR" altLang="en-US"/>
        </a:p>
      </dgm:t>
    </dgm:pt>
    <dgm:pt modelId="{34DD5D59-2ABD-463E-881D-55DD64FAE98D}" type="pres">
      <dgm:prSet presAssocID="{E60D2939-F38A-4078-9D02-923DFCD4AE41}" presName="Name0" presStyleCnt="0">
        <dgm:presLayoutVars>
          <dgm:dir/>
          <dgm:resizeHandles val="exact"/>
        </dgm:presLayoutVars>
      </dgm:prSet>
      <dgm:spPr/>
    </dgm:pt>
    <dgm:pt modelId="{B654262E-ABD3-49A0-901E-31404D7FE945}" type="pres">
      <dgm:prSet presAssocID="{05975DE7-962B-4D07-AC8E-6EB5513D119B}" presName="node" presStyleLbl="node1" presStyleIdx="0" presStyleCnt="4">
        <dgm:presLayoutVars>
          <dgm:bulletEnabled val="1"/>
        </dgm:presLayoutVars>
      </dgm:prSet>
      <dgm:spPr/>
    </dgm:pt>
    <dgm:pt modelId="{B5B5F0C6-EEDC-4BB6-B9DC-CECE43A94116}" type="pres">
      <dgm:prSet presAssocID="{AA6D0346-ECE7-427B-B27F-18611217A152}" presName="sibTrans" presStyleLbl="sibTrans2D1" presStyleIdx="0" presStyleCnt="3"/>
      <dgm:spPr/>
    </dgm:pt>
    <dgm:pt modelId="{52C09055-5392-492E-89E7-1EFF6CB10099}" type="pres">
      <dgm:prSet presAssocID="{AA6D0346-ECE7-427B-B27F-18611217A152}" presName="connectorText" presStyleLbl="sibTrans2D1" presStyleIdx="0" presStyleCnt="3"/>
      <dgm:spPr/>
    </dgm:pt>
    <dgm:pt modelId="{ACE58FD3-0278-4087-A493-50F21E5015A9}" type="pres">
      <dgm:prSet presAssocID="{200535E0-0D03-454D-931C-0C5A42FE6038}" presName="node" presStyleLbl="node1" presStyleIdx="1" presStyleCnt="4">
        <dgm:presLayoutVars>
          <dgm:bulletEnabled val="1"/>
        </dgm:presLayoutVars>
      </dgm:prSet>
      <dgm:spPr/>
    </dgm:pt>
    <dgm:pt modelId="{FA19355A-3DB4-4BBE-BDE3-4F18BB96BD33}" type="pres">
      <dgm:prSet presAssocID="{85D18E36-9005-483D-B217-EDD8B8D01FE8}" presName="sibTrans" presStyleLbl="sibTrans2D1" presStyleIdx="1" presStyleCnt="3"/>
      <dgm:spPr/>
    </dgm:pt>
    <dgm:pt modelId="{A49C2901-9FBE-4437-986C-6BC325D2F877}" type="pres">
      <dgm:prSet presAssocID="{85D18E36-9005-483D-B217-EDD8B8D01FE8}" presName="connectorText" presStyleLbl="sibTrans2D1" presStyleIdx="1" presStyleCnt="3"/>
      <dgm:spPr/>
    </dgm:pt>
    <dgm:pt modelId="{A04B8BA5-C733-4793-B685-C59A14F4E751}" type="pres">
      <dgm:prSet presAssocID="{2A04BE3C-1772-47CD-A593-CD3955118A21}" presName="node" presStyleLbl="node1" presStyleIdx="2" presStyleCnt="4">
        <dgm:presLayoutVars>
          <dgm:bulletEnabled val="1"/>
        </dgm:presLayoutVars>
      </dgm:prSet>
      <dgm:spPr/>
    </dgm:pt>
    <dgm:pt modelId="{7EFC5164-09AA-4558-BEDE-6E8474F68061}" type="pres">
      <dgm:prSet presAssocID="{E4420B94-1E0D-4A85-8DE4-2B1C1A33278B}" presName="sibTrans" presStyleLbl="sibTrans2D1" presStyleIdx="2" presStyleCnt="3"/>
      <dgm:spPr/>
    </dgm:pt>
    <dgm:pt modelId="{D4BBBA83-4708-485D-AAA7-DBD9809B1810}" type="pres">
      <dgm:prSet presAssocID="{E4420B94-1E0D-4A85-8DE4-2B1C1A33278B}" presName="connectorText" presStyleLbl="sibTrans2D1" presStyleIdx="2" presStyleCnt="3"/>
      <dgm:spPr/>
    </dgm:pt>
    <dgm:pt modelId="{926DA625-9683-459A-88CC-AA1DEF0E10C6}" type="pres">
      <dgm:prSet presAssocID="{E8D36DE3-C897-41D9-BB3E-AE43564A1AA5}" presName="node" presStyleLbl="node1" presStyleIdx="3" presStyleCnt="4">
        <dgm:presLayoutVars>
          <dgm:bulletEnabled val="1"/>
        </dgm:presLayoutVars>
      </dgm:prSet>
      <dgm:spPr/>
    </dgm:pt>
  </dgm:ptLst>
  <dgm:cxnLst>
    <dgm:cxn modelId="{0C3E5410-7DB2-441F-824C-6CA2CFBC5104}" srcId="{E60D2939-F38A-4078-9D02-923DFCD4AE41}" destId="{2A04BE3C-1772-47CD-A593-CD3955118A21}" srcOrd="2" destOrd="0" parTransId="{038ACA26-A6BF-4681-8933-F8C92E5CE278}" sibTransId="{E4420B94-1E0D-4A85-8DE4-2B1C1A33278B}"/>
    <dgm:cxn modelId="{25550017-6E83-4DA7-B0D8-95D69DE464F2}" type="presOf" srcId="{85D18E36-9005-483D-B217-EDD8B8D01FE8}" destId="{A49C2901-9FBE-4437-986C-6BC325D2F877}" srcOrd="1" destOrd="0" presId="urn:microsoft.com/office/officeart/2005/8/layout/process1"/>
    <dgm:cxn modelId="{4D695620-3DF3-4F87-94F9-261285B1C219}" srcId="{E60D2939-F38A-4078-9D02-923DFCD4AE41}" destId="{05975DE7-962B-4D07-AC8E-6EB5513D119B}" srcOrd="0" destOrd="0" parTransId="{1D159B17-666C-486B-9384-F50F1B3E5DEA}" sibTransId="{AA6D0346-ECE7-427B-B27F-18611217A152}"/>
    <dgm:cxn modelId="{7E75A630-C4ED-4AC7-AD12-FE7ECCBCE535}" type="presOf" srcId="{E4420B94-1E0D-4A85-8DE4-2B1C1A33278B}" destId="{7EFC5164-09AA-4558-BEDE-6E8474F68061}" srcOrd="0" destOrd="0" presId="urn:microsoft.com/office/officeart/2005/8/layout/process1"/>
    <dgm:cxn modelId="{9230AA3D-1D28-41B8-86BA-CA2E58877095}" type="presOf" srcId="{E60D2939-F38A-4078-9D02-923DFCD4AE41}" destId="{34DD5D59-2ABD-463E-881D-55DD64FAE98D}" srcOrd="0" destOrd="0" presId="urn:microsoft.com/office/officeart/2005/8/layout/process1"/>
    <dgm:cxn modelId="{3D75EF6F-8E1A-4979-84A8-D3AA40C18F70}" type="presOf" srcId="{200535E0-0D03-454D-931C-0C5A42FE6038}" destId="{ACE58FD3-0278-4087-A493-50F21E5015A9}" srcOrd="0" destOrd="0" presId="urn:microsoft.com/office/officeart/2005/8/layout/process1"/>
    <dgm:cxn modelId="{E423B171-AD3A-43A2-85C1-FD2A8F3DC823}" type="presOf" srcId="{AA6D0346-ECE7-427B-B27F-18611217A152}" destId="{B5B5F0C6-EEDC-4BB6-B9DC-CECE43A94116}" srcOrd="0" destOrd="0" presId="urn:microsoft.com/office/officeart/2005/8/layout/process1"/>
    <dgm:cxn modelId="{62639E7B-7CAA-483E-9489-AB250280A8A3}" type="presOf" srcId="{2A04BE3C-1772-47CD-A593-CD3955118A21}" destId="{A04B8BA5-C733-4793-B685-C59A14F4E751}" srcOrd="0" destOrd="0" presId="urn:microsoft.com/office/officeart/2005/8/layout/process1"/>
    <dgm:cxn modelId="{FFF0E788-D4AC-40A7-A6C3-D92DC9307D88}" srcId="{E60D2939-F38A-4078-9D02-923DFCD4AE41}" destId="{E8D36DE3-C897-41D9-BB3E-AE43564A1AA5}" srcOrd="3" destOrd="0" parTransId="{8CD4C90E-6B6D-4C36-8D68-81B261AB501C}" sibTransId="{7744FBAC-17AA-4358-909C-789BD161DC4D}"/>
    <dgm:cxn modelId="{99EC6CA2-B643-45CB-8BCD-129D55308DF0}" type="presOf" srcId="{E4420B94-1E0D-4A85-8DE4-2B1C1A33278B}" destId="{D4BBBA83-4708-485D-AAA7-DBD9809B1810}" srcOrd="1" destOrd="0" presId="urn:microsoft.com/office/officeart/2005/8/layout/process1"/>
    <dgm:cxn modelId="{B2CB9CBB-45CE-4D99-8E3C-9E9D132852A8}" type="presOf" srcId="{AA6D0346-ECE7-427B-B27F-18611217A152}" destId="{52C09055-5392-492E-89E7-1EFF6CB10099}" srcOrd="1" destOrd="0" presId="urn:microsoft.com/office/officeart/2005/8/layout/process1"/>
    <dgm:cxn modelId="{C824F0D0-0599-494F-9E50-D8C1562D8988}" srcId="{E60D2939-F38A-4078-9D02-923DFCD4AE41}" destId="{200535E0-0D03-454D-931C-0C5A42FE6038}" srcOrd="1" destOrd="0" parTransId="{7538F75A-4140-40D6-8B50-3A9734FDFA65}" sibTransId="{85D18E36-9005-483D-B217-EDD8B8D01FE8}"/>
    <dgm:cxn modelId="{099D91DF-E737-43CD-A120-E70BDCDB89F2}" type="presOf" srcId="{E8D36DE3-C897-41D9-BB3E-AE43564A1AA5}" destId="{926DA625-9683-459A-88CC-AA1DEF0E10C6}" srcOrd="0" destOrd="0" presId="urn:microsoft.com/office/officeart/2005/8/layout/process1"/>
    <dgm:cxn modelId="{9E2B36E1-0D33-4F68-9491-1F4EE742770D}" type="presOf" srcId="{85D18E36-9005-483D-B217-EDD8B8D01FE8}" destId="{FA19355A-3DB4-4BBE-BDE3-4F18BB96BD33}" srcOrd="0" destOrd="0" presId="urn:microsoft.com/office/officeart/2005/8/layout/process1"/>
    <dgm:cxn modelId="{BD5FA3EC-8B48-4267-A41E-5CB6519D1041}" type="presOf" srcId="{05975DE7-962B-4D07-AC8E-6EB5513D119B}" destId="{B654262E-ABD3-49A0-901E-31404D7FE945}" srcOrd="0" destOrd="0" presId="urn:microsoft.com/office/officeart/2005/8/layout/process1"/>
    <dgm:cxn modelId="{608EEF30-372D-4852-B9D2-9B77388EBC69}" type="presParOf" srcId="{34DD5D59-2ABD-463E-881D-55DD64FAE98D}" destId="{B654262E-ABD3-49A0-901E-31404D7FE945}" srcOrd="0" destOrd="0" presId="urn:microsoft.com/office/officeart/2005/8/layout/process1"/>
    <dgm:cxn modelId="{CB464C20-1C43-4A3F-8972-018BACEE7E01}" type="presParOf" srcId="{34DD5D59-2ABD-463E-881D-55DD64FAE98D}" destId="{B5B5F0C6-EEDC-4BB6-B9DC-CECE43A94116}" srcOrd="1" destOrd="0" presId="urn:microsoft.com/office/officeart/2005/8/layout/process1"/>
    <dgm:cxn modelId="{07B5FBEB-43BE-498A-9948-E3818C65480B}" type="presParOf" srcId="{B5B5F0C6-EEDC-4BB6-B9DC-CECE43A94116}" destId="{52C09055-5392-492E-89E7-1EFF6CB10099}" srcOrd="0" destOrd="0" presId="urn:microsoft.com/office/officeart/2005/8/layout/process1"/>
    <dgm:cxn modelId="{555DF910-4C64-4F1F-AD4F-625A23A11400}" type="presParOf" srcId="{34DD5D59-2ABD-463E-881D-55DD64FAE98D}" destId="{ACE58FD3-0278-4087-A493-50F21E5015A9}" srcOrd="2" destOrd="0" presId="urn:microsoft.com/office/officeart/2005/8/layout/process1"/>
    <dgm:cxn modelId="{2E3F05C1-718B-450F-9BCB-523A3813B6D0}" type="presParOf" srcId="{34DD5D59-2ABD-463E-881D-55DD64FAE98D}" destId="{FA19355A-3DB4-4BBE-BDE3-4F18BB96BD33}" srcOrd="3" destOrd="0" presId="urn:microsoft.com/office/officeart/2005/8/layout/process1"/>
    <dgm:cxn modelId="{2C0C58C9-70E1-4364-B7A6-0F1EAB39EA55}" type="presParOf" srcId="{FA19355A-3DB4-4BBE-BDE3-4F18BB96BD33}" destId="{A49C2901-9FBE-4437-986C-6BC325D2F877}" srcOrd="0" destOrd="0" presId="urn:microsoft.com/office/officeart/2005/8/layout/process1"/>
    <dgm:cxn modelId="{1CD2035E-985E-46AC-86A8-56C665887BD5}" type="presParOf" srcId="{34DD5D59-2ABD-463E-881D-55DD64FAE98D}" destId="{A04B8BA5-C733-4793-B685-C59A14F4E751}" srcOrd="4" destOrd="0" presId="urn:microsoft.com/office/officeart/2005/8/layout/process1"/>
    <dgm:cxn modelId="{634C6572-CBF6-4579-A828-D583A72DCAAA}" type="presParOf" srcId="{34DD5D59-2ABD-463E-881D-55DD64FAE98D}" destId="{7EFC5164-09AA-4558-BEDE-6E8474F68061}" srcOrd="5" destOrd="0" presId="urn:microsoft.com/office/officeart/2005/8/layout/process1"/>
    <dgm:cxn modelId="{705EF8BC-1F83-4FF2-8684-0B371227A8AF}" type="presParOf" srcId="{7EFC5164-09AA-4558-BEDE-6E8474F68061}" destId="{D4BBBA83-4708-485D-AAA7-DBD9809B1810}" srcOrd="0" destOrd="0" presId="urn:microsoft.com/office/officeart/2005/8/layout/process1"/>
    <dgm:cxn modelId="{D2F2B611-DE98-4380-97FB-4B9DF0BA8418}" type="presParOf" srcId="{34DD5D59-2ABD-463E-881D-55DD64FAE98D}" destId="{926DA625-9683-459A-88CC-AA1DEF0E10C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D2939-F38A-4078-9D02-923DFCD4AE41}" type="doc">
      <dgm:prSet loTypeId="urn:microsoft.com/office/officeart/2005/8/layout/process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pPr latinLnBrk="1"/>
          <a:endParaRPr lang="ko-KR" altLang="en-US"/>
        </a:p>
      </dgm:t>
    </dgm:pt>
    <dgm:pt modelId="{05975DE7-962B-4D07-AC8E-6EB5513D119B}">
      <dgm:prSet/>
      <dgm:spPr/>
      <dgm:t>
        <a:bodyPr/>
        <a:lstStyle/>
        <a:p>
          <a:pPr rtl="0" latinLnBrk="1"/>
          <a:r>
            <a:rPr lang="ko-KR" altLang="en-US" dirty="0">
              <a:latin typeface="나눔고딕" pitchFamily="50" charset="-127"/>
              <a:ea typeface="나눔고딕" pitchFamily="50" charset="-127"/>
            </a:rPr>
            <a:t>영상정보교류에 중요한 영상검사 프로토콜 선정</a:t>
          </a:r>
          <a:r>
            <a:rPr lang="ko-KR" dirty="0">
              <a:latin typeface="나눔고딕" pitchFamily="50" charset="-127"/>
              <a:ea typeface="나눔고딕" pitchFamily="50" charset="-127"/>
            </a:rPr>
            <a:t> </a:t>
          </a:r>
        </a:p>
      </dgm:t>
    </dgm:pt>
    <dgm:pt modelId="{1D159B17-666C-486B-9384-F50F1B3E5DEA}" type="parTrans" cxnId="{4D695620-3DF3-4F87-94F9-261285B1C219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AA6D0346-ECE7-427B-B27F-18611217A152}" type="sibTrans" cxnId="{4D695620-3DF3-4F87-94F9-261285B1C219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2A04BE3C-1772-47CD-A593-CD3955118A21}">
      <dgm:prSet/>
      <dgm:spPr/>
      <dgm:t>
        <a:bodyPr/>
        <a:lstStyle/>
        <a:p>
          <a:pPr rtl="0" latinLnBrk="1"/>
          <a:r>
            <a:rPr lang="ko-KR" dirty="0">
              <a:latin typeface="나눔고딕" pitchFamily="50" charset="-127"/>
              <a:ea typeface="나눔고딕" pitchFamily="50" charset="-127"/>
            </a:rPr>
            <a:t>선정된 프로토콜에서 </a:t>
          </a:r>
          <a:r>
            <a:rPr lang="ko-KR" altLang="en-US" dirty="0">
              <a:latin typeface="나눔고딕" pitchFamily="50" charset="-127"/>
              <a:ea typeface="나눔고딕" pitchFamily="50" charset="-127"/>
            </a:rPr>
            <a:t>표준검사</a:t>
          </a:r>
          <a:endParaRPr lang="en-US" altLang="ko-KR" dirty="0">
            <a:latin typeface="나눔고딕" pitchFamily="50" charset="-127"/>
            <a:ea typeface="나눔고딕" pitchFamily="50" charset="-127"/>
          </a:endParaRPr>
        </a:p>
        <a:p>
          <a:pPr rtl="0" latinLnBrk="1"/>
          <a:r>
            <a:rPr lang="ko-KR" altLang="en-US" dirty="0">
              <a:latin typeface="나눔고딕" pitchFamily="50" charset="-127"/>
              <a:ea typeface="나눔고딕" pitchFamily="50" charset="-127"/>
            </a:rPr>
            <a:t>프로토콜</a:t>
          </a:r>
          <a:r>
            <a:rPr lang="ko-KR" dirty="0">
              <a:latin typeface="나눔고딕" pitchFamily="50" charset="-127"/>
              <a:ea typeface="나눔고딕" pitchFamily="50" charset="-127"/>
            </a:rPr>
            <a:t> 작성 </a:t>
          </a:r>
        </a:p>
      </dgm:t>
    </dgm:pt>
    <dgm:pt modelId="{038ACA26-A6BF-4681-8933-F8C92E5CE278}" type="parTrans" cxnId="{0C3E5410-7DB2-441F-824C-6CA2CFBC5104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E4420B94-1E0D-4A85-8DE4-2B1C1A33278B}" type="sibTrans" cxnId="{0C3E5410-7DB2-441F-824C-6CA2CFBC5104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E8D36DE3-C897-41D9-BB3E-AE43564A1AA5}">
      <dgm:prSet custT="1"/>
      <dgm:spPr/>
      <dgm:t>
        <a:bodyPr/>
        <a:lstStyle/>
        <a:p>
          <a:pPr rtl="0" latinLnBrk="1"/>
          <a:r>
            <a:rPr lang="en-US" sz="1400" b="1" dirty="0">
              <a:latin typeface="나눔고딕" pitchFamily="50" charset="-127"/>
              <a:ea typeface="나눔고딕" pitchFamily="50" charset="-127"/>
            </a:rPr>
            <a:t>Modified Delphi </a:t>
          </a:r>
          <a:r>
            <a:rPr lang="ko-KR" sz="1700" dirty="0">
              <a:latin typeface="나눔고딕" pitchFamily="50" charset="-127"/>
              <a:ea typeface="나눔고딕" pitchFamily="50" charset="-127"/>
            </a:rPr>
            <a:t>기법을 이용한 합의 과정 </a:t>
          </a:r>
        </a:p>
      </dgm:t>
    </dgm:pt>
    <dgm:pt modelId="{8CD4C90E-6B6D-4C36-8D68-81B261AB501C}" type="parTrans" cxnId="{FFF0E788-D4AC-40A7-A6C3-D92DC9307D88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7744FBAC-17AA-4358-909C-789BD161DC4D}" type="sibTrans" cxnId="{FFF0E788-D4AC-40A7-A6C3-D92DC9307D88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BC365A77-5C15-4993-AAB1-C9908D7416E3}">
      <dgm:prSet/>
      <dgm:spPr/>
      <dgm:t>
        <a:bodyPr/>
        <a:lstStyle/>
        <a:p>
          <a:pPr rtl="0" latinLnBrk="1"/>
          <a:r>
            <a:rPr lang="ko-KR" altLang="en-US" dirty="0">
              <a:latin typeface="나눔고딕" pitchFamily="50" charset="-127"/>
              <a:ea typeface="나눔고딕" pitchFamily="50" charset="-127"/>
            </a:rPr>
            <a:t>우리나라에서 실행되고 있는 영상품질 기준 분석</a:t>
          </a:r>
          <a:endParaRPr lang="ko-KR" dirty="0">
            <a:latin typeface="나눔고딕" pitchFamily="50" charset="-127"/>
            <a:ea typeface="나눔고딕" pitchFamily="50" charset="-127"/>
          </a:endParaRPr>
        </a:p>
      </dgm:t>
    </dgm:pt>
    <dgm:pt modelId="{F337D23B-D85B-45DE-BA3B-592078222F40}" type="parTrans" cxnId="{61F4AB86-AE73-4C97-89BA-CF5EF3110120}">
      <dgm:prSet/>
      <dgm:spPr/>
      <dgm:t>
        <a:bodyPr/>
        <a:lstStyle/>
        <a:p>
          <a:pPr latinLnBrk="1"/>
          <a:endParaRPr lang="ko-KR" altLang="en-US"/>
        </a:p>
      </dgm:t>
    </dgm:pt>
    <dgm:pt modelId="{9AFF2AB3-7926-444A-869B-4C7779ED787B}" type="sibTrans" cxnId="{61F4AB86-AE73-4C97-89BA-CF5EF3110120}">
      <dgm:prSet/>
      <dgm:spPr/>
      <dgm:t>
        <a:bodyPr/>
        <a:lstStyle/>
        <a:p>
          <a:pPr latinLnBrk="1"/>
          <a:endParaRPr lang="ko-KR" altLang="en-US"/>
        </a:p>
      </dgm:t>
    </dgm:pt>
    <dgm:pt modelId="{34DD5D59-2ABD-463E-881D-55DD64FAE98D}" type="pres">
      <dgm:prSet presAssocID="{E60D2939-F38A-4078-9D02-923DFCD4AE41}" presName="Name0" presStyleCnt="0">
        <dgm:presLayoutVars>
          <dgm:dir/>
          <dgm:resizeHandles val="exact"/>
        </dgm:presLayoutVars>
      </dgm:prSet>
      <dgm:spPr/>
    </dgm:pt>
    <dgm:pt modelId="{D552739A-E414-4A36-B770-4C5BBC9A9E31}" type="pres">
      <dgm:prSet presAssocID="{BC365A77-5C15-4993-AAB1-C9908D7416E3}" presName="node" presStyleLbl="node1" presStyleIdx="0" presStyleCnt="4">
        <dgm:presLayoutVars>
          <dgm:bulletEnabled val="1"/>
        </dgm:presLayoutVars>
      </dgm:prSet>
      <dgm:spPr/>
    </dgm:pt>
    <dgm:pt modelId="{3F08E939-ABFD-4B50-AFB6-0D63FD82CC41}" type="pres">
      <dgm:prSet presAssocID="{9AFF2AB3-7926-444A-869B-4C7779ED787B}" presName="sibTrans" presStyleLbl="sibTrans2D1" presStyleIdx="0" presStyleCnt="3"/>
      <dgm:spPr/>
    </dgm:pt>
    <dgm:pt modelId="{14F89503-7AC1-4F44-9741-95FCF75381EC}" type="pres">
      <dgm:prSet presAssocID="{9AFF2AB3-7926-444A-869B-4C7779ED787B}" presName="connectorText" presStyleLbl="sibTrans2D1" presStyleIdx="0" presStyleCnt="3"/>
      <dgm:spPr/>
    </dgm:pt>
    <dgm:pt modelId="{B654262E-ABD3-49A0-901E-31404D7FE945}" type="pres">
      <dgm:prSet presAssocID="{05975DE7-962B-4D07-AC8E-6EB5513D119B}" presName="node" presStyleLbl="node1" presStyleIdx="1" presStyleCnt="4">
        <dgm:presLayoutVars>
          <dgm:bulletEnabled val="1"/>
        </dgm:presLayoutVars>
      </dgm:prSet>
      <dgm:spPr/>
    </dgm:pt>
    <dgm:pt modelId="{B5B5F0C6-EEDC-4BB6-B9DC-CECE43A94116}" type="pres">
      <dgm:prSet presAssocID="{AA6D0346-ECE7-427B-B27F-18611217A152}" presName="sibTrans" presStyleLbl="sibTrans2D1" presStyleIdx="1" presStyleCnt="3"/>
      <dgm:spPr/>
    </dgm:pt>
    <dgm:pt modelId="{52C09055-5392-492E-89E7-1EFF6CB10099}" type="pres">
      <dgm:prSet presAssocID="{AA6D0346-ECE7-427B-B27F-18611217A152}" presName="connectorText" presStyleLbl="sibTrans2D1" presStyleIdx="1" presStyleCnt="3"/>
      <dgm:spPr/>
    </dgm:pt>
    <dgm:pt modelId="{A04B8BA5-C733-4793-B685-C59A14F4E751}" type="pres">
      <dgm:prSet presAssocID="{2A04BE3C-1772-47CD-A593-CD3955118A21}" presName="node" presStyleLbl="node1" presStyleIdx="2" presStyleCnt="4" custScaleX="116353">
        <dgm:presLayoutVars>
          <dgm:bulletEnabled val="1"/>
        </dgm:presLayoutVars>
      </dgm:prSet>
      <dgm:spPr/>
    </dgm:pt>
    <dgm:pt modelId="{7EFC5164-09AA-4558-BEDE-6E8474F68061}" type="pres">
      <dgm:prSet presAssocID="{E4420B94-1E0D-4A85-8DE4-2B1C1A33278B}" presName="sibTrans" presStyleLbl="sibTrans2D1" presStyleIdx="2" presStyleCnt="3"/>
      <dgm:spPr/>
    </dgm:pt>
    <dgm:pt modelId="{D4BBBA83-4708-485D-AAA7-DBD9809B1810}" type="pres">
      <dgm:prSet presAssocID="{E4420B94-1E0D-4A85-8DE4-2B1C1A33278B}" presName="connectorText" presStyleLbl="sibTrans2D1" presStyleIdx="2" presStyleCnt="3"/>
      <dgm:spPr/>
    </dgm:pt>
    <dgm:pt modelId="{926DA625-9683-459A-88CC-AA1DEF0E10C6}" type="pres">
      <dgm:prSet presAssocID="{E8D36DE3-C897-41D9-BB3E-AE43564A1AA5}" presName="node" presStyleLbl="node1" presStyleIdx="3" presStyleCnt="4">
        <dgm:presLayoutVars>
          <dgm:bulletEnabled val="1"/>
        </dgm:presLayoutVars>
      </dgm:prSet>
      <dgm:spPr/>
    </dgm:pt>
  </dgm:ptLst>
  <dgm:cxnLst>
    <dgm:cxn modelId="{0C3E5410-7DB2-441F-824C-6CA2CFBC5104}" srcId="{E60D2939-F38A-4078-9D02-923DFCD4AE41}" destId="{2A04BE3C-1772-47CD-A593-CD3955118A21}" srcOrd="2" destOrd="0" parTransId="{038ACA26-A6BF-4681-8933-F8C92E5CE278}" sibTransId="{E4420B94-1E0D-4A85-8DE4-2B1C1A33278B}"/>
    <dgm:cxn modelId="{8A420B11-CC60-44EF-B506-7C9BC1A25044}" type="presOf" srcId="{AA6D0346-ECE7-427B-B27F-18611217A152}" destId="{B5B5F0C6-EEDC-4BB6-B9DC-CECE43A94116}" srcOrd="0" destOrd="0" presId="urn:microsoft.com/office/officeart/2005/8/layout/process1"/>
    <dgm:cxn modelId="{83C74D1D-2A12-4233-BB1F-950FE5328083}" type="presOf" srcId="{E8D36DE3-C897-41D9-BB3E-AE43564A1AA5}" destId="{926DA625-9683-459A-88CC-AA1DEF0E10C6}" srcOrd="0" destOrd="0" presId="urn:microsoft.com/office/officeart/2005/8/layout/process1"/>
    <dgm:cxn modelId="{4D695620-3DF3-4F87-94F9-261285B1C219}" srcId="{E60D2939-F38A-4078-9D02-923DFCD4AE41}" destId="{05975DE7-962B-4D07-AC8E-6EB5513D119B}" srcOrd="1" destOrd="0" parTransId="{1D159B17-666C-486B-9384-F50F1B3E5DEA}" sibTransId="{AA6D0346-ECE7-427B-B27F-18611217A152}"/>
    <dgm:cxn modelId="{64C70029-979A-4281-A67C-BA97014BC7D5}" type="presOf" srcId="{2A04BE3C-1772-47CD-A593-CD3955118A21}" destId="{A04B8BA5-C733-4793-B685-C59A14F4E751}" srcOrd="0" destOrd="0" presId="urn:microsoft.com/office/officeart/2005/8/layout/process1"/>
    <dgm:cxn modelId="{2C4B1462-0B34-40FB-A2A3-78C71D810AD7}" type="presOf" srcId="{AA6D0346-ECE7-427B-B27F-18611217A152}" destId="{52C09055-5392-492E-89E7-1EFF6CB10099}" srcOrd="1" destOrd="0" presId="urn:microsoft.com/office/officeart/2005/8/layout/process1"/>
    <dgm:cxn modelId="{2E84A645-AAA6-4C72-8984-E6D38B8F7320}" type="presOf" srcId="{BC365A77-5C15-4993-AAB1-C9908D7416E3}" destId="{D552739A-E414-4A36-B770-4C5BBC9A9E31}" srcOrd="0" destOrd="0" presId="urn:microsoft.com/office/officeart/2005/8/layout/process1"/>
    <dgm:cxn modelId="{7AD9A447-6DF1-460B-8156-7029E8B62D4F}" type="presOf" srcId="{9AFF2AB3-7926-444A-869B-4C7779ED787B}" destId="{3F08E939-ABFD-4B50-AFB6-0D63FD82CC41}" srcOrd="0" destOrd="0" presId="urn:microsoft.com/office/officeart/2005/8/layout/process1"/>
    <dgm:cxn modelId="{61F4AB86-AE73-4C97-89BA-CF5EF3110120}" srcId="{E60D2939-F38A-4078-9D02-923DFCD4AE41}" destId="{BC365A77-5C15-4993-AAB1-C9908D7416E3}" srcOrd="0" destOrd="0" parTransId="{F337D23B-D85B-45DE-BA3B-592078222F40}" sibTransId="{9AFF2AB3-7926-444A-869B-4C7779ED787B}"/>
    <dgm:cxn modelId="{FFF0E788-D4AC-40A7-A6C3-D92DC9307D88}" srcId="{E60D2939-F38A-4078-9D02-923DFCD4AE41}" destId="{E8D36DE3-C897-41D9-BB3E-AE43564A1AA5}" srcOrd="3" destOrd="0" parTransId="{8CD4C90E-6B6D-4C36-8D68-81B261AB501C}" sibTransId="{7744FBAC-17AA-4358-909C-789BD161DC4D}"/>
    <dgm:cxn modelId="{F529BC99-417B-4F9C-AB12-DCDA6ABC38F6}" type="presOf" srcId="{E60D2939-F38A-4078-9D02-923DFCD4AE41}" destId="{34DD5D59-2ABD-463E-881D-55DD64FAE98D}" srcOrd="0" destOrd="0" presId="urn:microsoft.com/office/officeart/2005/8/layout/process1"/>
    <dgm:cxn modelId="{85B1719F-4533-4179-ACE6-7BFBE61FAE52}" type="presOf" srcId="{05975DE7-962B-4D07-AC8E-6EB5513D119B}" destId="{B654262E-ABD3-49A0-901E-31404D7FE945}" srcOrd="0" destOrd="0" presId="urn:microsoft.com/office/officeart/2005/8/layout/process1"/>
    <dgm:cxn modelId="{59ECB6B2-B753-4552-8A2A-C59678730AB2}" type="presOf" srcId="{E4420B94-1E0D-4A85-8DE4-2B1C1A33278B}" destId="{7EFC5164-09AA-4558-BEDE-6E8474F68061}" srcOrd="0" destOrd="0" presId="urn:microsoft.com/office/officeart/2005/8/layout/process1"/>
    <dgm:cxn modelId="{A59C7BD7-31EB-45FB-A5ED-9FB8A4F0C61E}" type="presOf" srcId="{E4420B94-1E0D-4A85-8DE4-2B1C1A33278B}" destId="{D4BBBA83-4708-485D-AAA7-DBD9809B1810}" srcOrd="1" destOrd="0" presId="urn:microsoft.com/office/officeart/2005/8/layout/process1"/>
    <dgm:cxn modelId="{1512A3DC-8B21-4651-BC9F-7419F16F26B7}" type="presOf" srcId="{9AFF2AB3-7926-444A-869B-4C7779ED787B}" destId="{14F89503-7AC1-4F44-9741-95FCF75381EC}" srcOrd="1" destOrd="0" presId="urn:microsoft.com/office/officeart/2005/8/layout/process1"/>
    <dgm:cxn modelId="{7F331826-23AE-46DE-8D9C-0E3C8424BD83}" type="presParOf" srcId="{34DD5D59-2ABD-463E-881D-55DD64FAE98D}" destId="{D552739A-E414-4A36-B770-4C5BBC9A9E31}" srcOrd="0" destOrd="0" presId="urn:microsoft.com/office/officeart/2005/8/layout/process1"/>
    <dgm:cxn modelId="{39DDAFB9-FF10-4394-BA52-D484418F2230}" type="presParOf" srcId="{34DD5D59-2ABD-463E-881D-55DD64FAE98D}" destId="{3F08E939-ABFD-4B50-AFB6-0D63FD82CC41}" srcOrd="1" destOrd="0" presId="urn:microsoft.com/office/officeart/2005/8/layout/process1"/>
    <dgm:cxn modelId="{8B56B6E7-397B-44C3-8FF3-BF25AD8E1A0B}" type="presParOf" srcId="{3F08E939-ABFD-4B50-AFB6-0D63FD82CC41}" destId="{14F89503-7AC1-4F44-9741-95FCF75381EC}" srcOrd="0" destOrd="0" presId="urn:microsoft.com/office/officeart/2005/8/layout/process1"/>
    <dgm:cxn modelId="{C4D4D521-BC66-47B6-8461-A47669D4DE35}" type="presParOf" srcId="{34DD5D59-2ABD-463E-881D-55DD64FAE98D}" destId="{B654262E-ABD3-49A0-901E-31404D7FE945}" srcOrd="2" destOrd="0" presId="urn:microsoft.com/office/officeart/2005/8/layout/process1"/>
    <dgm:cxn modelId="{2266F56A-D572-4FBB-9B5D-2B018B4A4EE2}" type="presParOf" srcId="{34DD5D59-2ABD-463E-881D-55DD64FAE98D}" destId="{B5B5F0C6-EEDC-4BB6-B9DC-CECE43A94116}" srcOrd="3" destOrd="0" presId="urn:microsoft.com/office/officeart/2005/8/layout/process1"/>
    <dgm:cxn modelId="{D0E3091E-F301-48E2-A9D1-8F4DBA1CBD4E}" type="presParOf" srcId="{B5B5F0C6-EEDC-4BB6-B9DC-CECE43A94116}" destId="{52C09055-5392-492E-89E7-1EFF6CB10099}" srcOrd="0" destOrd="0" presId="urn:microsoft.com/office/officeart/2005/8/layout/process1"/>
    <dgm:cxn modelId="{EC86D246-048C-4D43-A97D-DFE99C71E157}" type="presParOf" srcId="{34DD5D59-2ABD-463E-881D-55DD64FAE98D}" destId="{A04B8BA5-C733-4793-B685-C59A14F4E751}" srcOrd="4" destOrd="0" presId="urn:microsoft.com/office/officeart/2005/8/layout/process1"/>
    <dgm:cxn modelId="{E83E7301-40CD-4288-9B43-8C63121AEED6}" type="presParOf" srcId="{34DD5D59-2ABD-463E-881D-55DD64FAE98D}" destId="{7EFC5164-09AA-4558-BEDE-6E8474F68061}" srcOrd="5" destOrd="0" presId="urn:microsoft.com/office/officeart/2005/8/layout/process1"/>
    <dgm:cxn modelId="{DE70EA58-5BB4-42E3-B0D1-8D6A8D60731B}" type="presParOf" srcId="{7EFC5164-09AA-4558-BEDE-6E8474F68061}" destId="{D4BBBA83-4708-485D-AAA7-DBD9809B1810}" srcOrd="0" destOrd="0" presId="urn:microsoft.com/office/officeart/2005/8/layout/process1"/>
    <dgm:cxn modelId="{762D1BA2-9D57-4CE9-8927-EADC26291F3B}" type="presParOf" srcId="{34DD5D59-2ABD-463E-881D-55DD64FAE98D}" destId="{926DA625-9683-459A-88CC-AA1DEF0E10C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4262E-ABD3-49A0-901E-31404D7FE945}">
      <dsp:nvSpPr>
        <dsp:cNvPr id="0" name=""/>
        <dsp:cNvSpPr/>
      </dsp:nvSpPr>
      <dsp:spPr>
        <a:xfrm>
          <a:off x="4156" y="257663"/>
          <a:ext cx="1817461" cy="11415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>
              <a:latin typeface="나눔고딕" pitchFamily="50" charset="-127"/>
              <a:ea typeface="나눔고딕" pitchFamily="50" charset="-127"/>
            </a:rPr>
            <a:t>관련 해외사례</a:t>
          </a:r>
          <a:r>
            <a:rPr lang="en-US" sz="1800" kern="1200" dirty="0">
              <a:latin typeface="나눔고딕" pitchFamily="50" charset="-127"/>
              <a:ea typeface="나눔고딕" pitchFamily="50" charset="-127"/>
            </a:rPr>
            <a:t>, </a:t>
          </a:r>
          <a:r>
            <a:rPr lang="ko-KR" sz="1800" kern="1200" dirty="0">
              <a:latin typeface="나눔고딕" pitchFamily="50" charset="-127"/>
              <a:ea typeface="나눔고딕" pitchFamily="50" charset="-127"/>
            </a:rPr>
            <a:t>국내사례</a:t>
          </a:r>
          <a:r>
            <a:rPr lang="en-US" sz="1800" kern="1200" dirty="0">
              <a:latin typeface="나눔고딕" pitchFamily="50" charset="-127"/>
              <a:ea typeface="나눔고딕" pitchFamily="50" charset="-127"/>
            </a:rPr>
            <a:t>, </a:t>
          </a:r>
          <a:r>
            <a:rPr lang="ko-KR" sz="1800" kern="1200" dirty="0">
              <a:latin typeface="나눔고딕" pitchFamily="50" charset="-127"/>
              <a:ea typeface="나눔고딕" pitchFamily="50" charset="-127"/>
            </a:rPr>
            <a:t>실태조사</a:t>
          </a:r>
        </a:p>
      </dsp:txBody>
      <dsp:txXfrm>
        <a:off x="37592" y="291099"/>
        <a:ext cx="1750589" cy="1074720"/>
      </dsp:txXfrm>
    </dsp:sp>
    <dsp:sp modelId="{B5B5F0C6-EEDC-4BB6-B9DC-CECE43A94116}">
      <dsp:nvSpPr>
        <dsp:cNvPr id="0" name=""/>
        <dsp:cNvSpPr/>
      </dsp:nvSpPr>
      <dsp:spPr>
        <a:xfrm>
          <a:off x="2003364" y="603094"/>
          <a:ext cx="385301" cy="450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400" kern="1200">
            <a:latin typeface="나눔고딕" pitchFamily="50" charset="-127"/>
            <a:ea typeface="나눔고딕" pitchFamily="50" charset="-127"/>
          </a:endParaRPr>
        </a:p>
      </dsp:txBody>
      <dsp:txXfrm>
        <a:off x="2003364" y="693240"/>
        <a:ext cx="269711" cy="270438"/>
      </dsp:txXfrm>
    </dsp:sp>
    <dsp:sp modelId="{ACE58FD3-0278-4087-A493-50F21E5015A9}">
      <dsp:nvSpPr>
        <dsp:cNvPr id="0" name=""/>
        <dsp:cNvSpPr/>
      </dsp:nvSpPr>
      <dsp:spPr>
        <a:xfrm>
          <a:off x="2548602" y="257663"/>
          <a:ext cx="1817461" cy="11415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>
              <a:latin typeface="나눔고딕" pitchFamily="50" charset="-127"/>
              <a:ea typeface="나눔고딕" pitchFamily="50" charset="-127"/>
            </a:rPr>
            <a:t>분야 및 관련 프로토콜 설정 </a:t>
          </a:r>
        </a:p>
      </dsp:txBody>
      <dsp:txXfrm>
        <a:off x="2582038" y="291099"/>
        <a:ext cx="1750589" cy="1074720"/>
      </dsp:txXfrm>
    </dsp:sp>
    <dsp:sp modelId="{FA19355A-3DB4-4BBE-BDE3-4F18BB96BD33}">
      <dsp:nvSpPr>
        <dsp:cNvPr id="0" name=""/>
        <dsp:cNvSpPr/>
      </dsp:nvSpPr>
      <dsp:spPr>
        <a:xfrm>
          <a:off x="4547810" y="603094"/>
          <a:ext cx="385301" cy="450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300" kern="1200"/>
        </a:p>
      </dsp:txBody>
      <dsp:txXfrm>
        <a:off x="4547810" y="693240"/>
        <a:ext cx="269711" cy="270438"/>
      </dsp:txXfrm>
    </dsp:sp>
    <dsp:sp modelId="{A04B8BA5-C733-4793-B685-C59A14F4E751}">
      <dsp:nvSpPr>
        <dsp:cNvPr id="0" name=""/>
        <dsp:cNvSpPr/>
      </dsp:nvSpPr>
      <dsp:spPr>
        <a:xfrm>
          <a:off x="5093048" y="257663"/>
          <a:ext cx="1817461" cy="11415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>
              <a:latin typeface="나눔고딕" pitchFamily="50" charset="-127"/>
              <a:ea typeface="나눔고딕" pitchFamily="50" charset="-127"/>
            </a:rPr>
            <a:t>선정된 프로토콜에서 구조화된 판독소견서 작성 </a:t>
          </a:r>
        </a:p>
      </dsp:txBody>
      <dsp:txXfrm>
        <a:off x="5126484" y="291099"/>
        <a:ext cx="1750589" cy="1074720"/>
      </dsp:txXfrm>
    </dsp:sp>
    <dsp:sp modelId="{7EFC5164-09AA-4558-BEDE-6E8474F68061}">
      <dsp:nvSpPr>
        <dsp:cNvPr id="0" name=""/>
        <dsp:cNvSpPr/>
      </dsp:nvSpPr>
      <dsp:spPr>
        <a:xfrm>
          <a:off x="7092256" y="603094"/>
          <a:ext cx="385301" cy="450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400" kern="1200">
            <a:latin typeface="나눔고딕" pitchFamily="50" charset="-127"/>
            <a:ea typeface="나눔고딕" pitchFamily="50" charset="-127"/>
          </a:endParaRPr>
        </a:p>
      </dsp:txBody>
      <dsp:txXfrm>
        <a:off x="7092256" y="693240"/>
        <a:ext cx="269711" cy="270438"/>
      </dsp:txXfrm>
    </dsp:sp>
    <dsp:sp modelId="{926DA625-9683-459A-88CC-AA1DEF0E10C6}">
      <dsp:nvSpPr>
        <dsp:cNvPr id="0" name=""/>
        <dsp:cNvSpPr/>
      </dsp:nvSpPr>
      <dsp:spPr>
        <a:xfrm>
          <a:off x="7637494" y="257663"/>
          <a:ext cx="1817461" cy="11415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나눔고딕" pitchFamily="50" charset="-127"/>
              <a:ea typeface="나눔고딕" pitchFamily="50" charset="-127"/>
            </a:rPr>
            <a:t>Modified Delphi </a:t>
          </a:r>
          <a:r>
            <a:rPr lang="ko-KR" sz="1800" kern="1200">
              <a:latin typeface="나눔고딕" pitchFamily="50" charset="-127"/>
              <a:ea typeface="나눔고딕" pitchFamily="50" charset="-127"/>
            </a:rPr>
            <a:t>기법을 이용한 합의 과정 </a:t>
          </a:r>
        </a:p>
      </dsp:txBody>
      <dsp:txXfrm>
        <a:off x="7670930" y="291099"/>
        <a:ext cx="1750589" cy="107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2739A-E414-4A36-B770-4C5BBC9A9E31}">
      <dsp:nvSpPr>
        <dsp:cNvPr id="0" name=""/>
        <dsp:cNvSpPr/>
      </dsp:nvSpPr>
      <dsp:spPr>
        <a:xfrm>
          <a:off x="4187" y="83035"/>
          <a:ext cx="1762036" cy="14908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>
              <a:latin typeface="나눔고딕" pitchFamily="50" charset="-127"/>
              <a:ea typeface="나눔고딕" pitchFamily="50" charset="-127"/>
            </a:rPr>
            <a:t>우리나라에서 실행되고 있는 영상품질 기준 분석</a:t>
          </a:r>
          <a:endParaRPr lang="ko-KR" sz="1700" kern="1200" dirty="0">
            <a:latin typeface="나눔고딕" pitchFamily="50" charset="-127"/>
            <a:ea typeface="나눔고딕" pitchFamily="50" charset="-127"/>
          </a:endParaRPr>
        </a:p>
      </dsp:txBody>
      <dsp:txXfrm>
        <a:off x="47852" y="126700"/>
        <a:ext cx="1674706" cy="1403518"/>
      </dsp:txXfrm>
    </dsp:sp>
    <dsp:sp modelId="{3F08E939-ABFD-4B50-AFB6-0D63FD82CC41}">
      <dsp:nvSpPr>
        <dsp:cNvPr id="0" name=""/>
        <dsp:cNvSpPr/>
      </dsp:nvSpPr>
      <dsp:spPr>
        <a:xfrm>
          <a:off x="1942428" y="609967"/>
          <a:ext cx="373551" cy="436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200" kern="1200"/>
        </a:p>
      </dsp:txBody>
      <dsp:txXfrm>
        <a:off x="1942428" y="697364"/>
        <a:ext cx="261486" cy="262191"/>
      </dsp:txXfrm>
    </dsp:sp>
    <dsp:sp modelId="{B654262E-ABD3-49A0-901E-31404D7FE945}">
      <dsp:nvSpPr>
        <dsp:cNvPr id="0" name=""/>
        <dsp:cNvSpPr/>
      </dsp:nvSpPr>
      <dsp:spPr>
        <a:xfrm>
          <a:off x="2471039" y="83035"/>
          <a:ext cx="1762036" cy="14908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>
              <a:latin typeface="나눔고딕" pitchFamily="50" charset="-127"/>
              <a:ea typeface="나눔고딕" pitchFamily="50" charset="-127"/>
            </a:rPr>
            <a:t>영상정보교류에 중요한 영상검사 프로토콜 선정</a:t>
          </a:r>
          <a:r>
            <a:rPr lang="ko-KR" sz="1700" kern="1200" dirty="0">
              <a:latin typeface="나눔고딕" pitchFamily="50" charset="-127"/>
              <a:ea typeface="나눔고딕" pitchFamily="50" charset="-127"/>
            </a:rPr>
            <a:t> </a:t>
          </a:r>
        </a:p>
      </dsp:txBody>
      <dsp:txXfrm>
        <a:off x="2514704" y="126700"/>
        <a:ext cx="1674706" cy="1403518"/>
      </dsp:txXfrm>
    </dsp:sp>
    <dsp:sp modelId="{B5B5F0C6-EEDC-4BB6-B9DC-CECE43A94116}">
      <dsp:nvSpPr>
        <dsp:cNvPr id="0" name=""/>
        <dsp:cNvSpPr/>
      </dsp:nvSpPr>
      <dsp:spPr>
        <a:xfrm>
          <a:off x="4409279" y="609967"/>
          <a:ext cx="373551" cy="436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400" kern="1200">
            <a:latin typeface="나눔고딕" pitchFamily="50" charset="-127"/>
            <a:ea typeface="나눔고딕" pitchFamily="50" charset="-127"/>
          </a:endParaRPr>
        </a:p>
      </dsp:txBody>
      <dsp:txXfrm>
        <a:off x="4409279" y="697364"/>
        <a:ext cx="261486" cy="262191"/>
      </dsp:txXfrm>
    </dsp:sp>
    <dsp:sp modelId="{A04B8BA5-C733-4793-B685-C59A14F4E751}">
      <dsp:nvSpPr>
        <dsp:cNvPr id="0" name=""/>
        <dsp:cNvSpPr/>
      </dsp:nvSpPr>
      <dsp:spPr>
        <a:xfrm>
          <a:off x="4937890" y="83035"/>
          <a:ext cx="2050182" cy="1490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 dirty="0">
              <a:latin typeface="나눔고딕" pitchFamily="50" charset="-127"/>
              <a:ea typeface="나눔고딕" pitchFamily="50" charset="-127"/>
            </a:rPr>
            <a:t>선정된 프로토콜에서 </a:t>
          </a:r>
          <a:r>
            <a:rPr lang="ko-KR" altLang="en-US" sz="1700" kern="1200" dirty="0">
              <a:latin typeface="나눔고딕" pitchFamily="50" charset="-127"/>
              <a:ea typeface="나눔고딕" pitchFamily="50" charset="-127"/>
            </a:rPr>
            <a:t>표준검사</a:t>
          </a:r>
          <a:endParaRPr lang="en-US" altLang="ko-KR" sz="1700" kern="1200" dirty="0">
            <a:latin typeface="나눔고딕" pitchFamily="50" charset="-127"/>
            <a:ea typeface="나눔고딕" pitchFamily="50" charset="-127"/>
          </a:endParaRPr>
        </a:p>
        <a:p>
          <a:pPr marL="0" lvl="0" indent="0" algn="ctr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>
              <a:latin typeface="나눔고딕" pitchFamily="50" charset="-127"/>
              <a:ea typeface="나눔고딕" pitchFamily="50" charset="-127"/>
            </a:rPr>
            <a:t>프로토콜</a:t>
          </a:r>
          <a:r>
            <a:rPr lang="ko-KR" sz="1700" kern="1200" dirty="0">
              <a:latin typeface="나눔고딕" pitchFamily="50" charset="-127"/>
              <a:ea typeface="나눔고딕" pitchFamily="50" charset="-127"/>
            </a:rPr>
            <a:t> 작성 </a:t>
          </a:r>
        </a:p>
      </dsp:txBody>
      <dsp:txXfrm>
        <a:off x="4981555" y="126700"/>
        <a:ext cx="1962852" cy="1403518"/>
      </dsp:txXfrm>
    </dsp:sp>
    <dsp:sp modelId="{7EFC5164-09AA-4558-BEDE-6E8474F68061}">
      <dsp:nvSpPr>
        <dsp:cNvPr id="0" name=""/>
        <dsp:cNvSpPr/>
      </dsp:nvSpPr>
      <dsp:spPr>
        <a:xfrm>
          <a:off x="7164277" y="609967"/>
          <a:ext cx="373551" cy="436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400" kern="1200">
            <a:latin typeface="나눔고딕" pitchFamily="50" charset="-127"/>
            <a:ea typeface="나눔고딕" pitchFamily="50" charset="-127"/>
          </a:endParaRPr>
        </a:p>
      </dsp:txBody>
      <dsp:txXfrm>
        <a:off x="7164277" y="697364"/>
        <a:ext cx="261486" cy="262191"/>
      </dsp:txXfrm>
    </dsp:sp>
    <dsp:sp modelId="{926DA625-9683-459A-88CC-AA1DEF0E10C6}">
      <dsp:nvSpPr>
        <dsp:cNvPr id="0" name=""/>
        <dsp:cNvSpPr/>
      </dsp:nvSpPr>
      <dsp:spPr>
        <a:xfrm>
          <a:off x="7692888" y="83035"/>
          <a:ext cx="1762036" cy="14908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나눔고딕" pitchFamily="50" charset="-127"/>
              <a:ea typeface="나눔고딕" pitchFamily="50" charset="-127"/>
            </a:rPr>
            <a:t>Modified Delphi </a:t>
          </a:r>
          <a:r>
            <a:rPr lang="ko-KR" sz="1700" kern="1200" dirty="0">
              <a:latin typeface="나눔고딕" pitchFamily="50" charset="-127"/>
              <a:ea typeface="나눔고딕" pitchFamily="50" charset="-127"/>
            </a:rPr>
            <a:t>기법을 이용한 합의 과정 </a:t>
          </a:r>
        </a:p>
      </dsp:txBody>
      <dsp:txXfrm>
        <a:off x="7736553" y="126700"/>
        <a:ext cx="1674706" cy="1403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01D11E39-316B-4739-ABDB-96142E601129}" type="datetimeFigureOut">
              <a:rPr lang="ko-KR" altLang="en-US" smtClean="0"/>
              <a:pPr/>
              <a:t>2017-12-13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238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0506" y="9721238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FE9A20C8-486D-4CC7-BD79-1DAE7B891F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336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841A1D1E-DCC3-4D51-9AE8-D96F15D54827}" type="datetimeFigureOut">
              <a:rPr lang="ko-KR" altLang="en-US"/>
              <a:pPr>
                <a:defRPr/>
              </a:pPr>
              <a:t>2017-12-13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070" tIns="47535" rIns="95070" bIns="47535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0BC660C6-CE75-4F66-B02F-BA3E61548A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229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9463" y="768350"/>
            <a:ext cx="554037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-웹윤고딕130" pitchFamily="18" charset="-127"/>
              <a:ea typeface="-웹윤고딕130" pitchFamily="18" charset="-127"/>
              <a:cs typeface="+mn-cs"/>
            </a:endParaRPr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068358-11ED-4502-B465-89C9A5F8EE5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A2446-1FE9-4FD3-A123-0C02144A614D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188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9463" y="768350"/>
            <a:ext cx="554037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C18BD1-21BE-4DAA-9D50-CF0DC9C744E0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660C6-CE75-4F66-B02F-BA3E61548A4F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660C6-CE75-4F66-B02F-BA3E61548A4F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660C6-CE75-4F66-B02F-BA3E61548A4F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1931-2933-4171-BB39-1BD921E8653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94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A2446-1FE9-4FD3-A123-0C02144A614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509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A2446-1FE9-4FD3-A123-0C02144A614D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9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A2446-1FE9-4FD3-A123-0C02144A614D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93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A2446-1FE9-4FD3-A123-0C02144A614D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64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개체 틀 7"/>
          <p:cNvSpPr>
            <a:spLocks noGrp="1"/>
          </p:cNvSpPr>
          <p:nvPr>
            <p:ph type="title"/>
          </p:nvPr>
        </p:nvSpPr>
        <p:spPr>
          <a:xfrm>
            <a:off x="990600" y="376238"/>
            <a:ext cx="7175500" cy="55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개체 틀 7"/>
          <p:cNvSpPr>
            <a:spLocks noGrp="1"/>
          </p:cNvSpPr>
          <p:nvPr>
            <p:ph type="title"/>
          </p:nvPr>
        </p:nvSpPr>
        <p:spPr>
          <a:xfrm>
            <a:off x="990600" y="376238"/>
            <a:ext cx="7175500" cy="55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개체 틀 7"/>
          <p:cNvSpPr>
            <a:spLocks noGrp="1"/>
          </p:cNvSpPr>
          <p:nvPr>
            <p:ph type="title"/>
          </p:nvPr>
        </p:nvSpPr>
        <p:spPr>
          <a:xfrm>
            <a:off x="990600" y="376238"/>
            <a:ext cx="7175500" cy="55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2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개체 틀 7"/>
          <p:cNvSpPr>
            <a:spLocks noGrp="1"/>
          </p:cNvSpPr>
          <p:nvPr>
            <p:ph type="title"/>
          </p:nvPr>
        </p:nvSpPr>
        <p:spPr>
          <a:xfrm>
            <a:off x="990600" y="376238"/>
            <a:ext cx="7175500" cy="55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71603823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1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58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544" y="265113"/>
            <a:ext cx="8562156" cy="562074"/>
          </a:xfrm>
        </p:spPr>
        <p:txBody>
          <a:bodyPr>
            <a:normAutofit/>
          </a:bodyPr>
          <a:lstStyle>
            <a:lvl1pPr algn="l">
              <a:defRPr kumimoji="1" lang="ko-KR" altLang="en-US" sz="28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908721"/>
            <a:ext cx="8915400" cy="5217446"/>
          </a:xfrm>
        </p:spPr>
        <p:txBody>
          <a:bodyPr/>
          <a:lstStyle>
            <a:lvl1pPr marL="180975" indent="-180975">
              <a:defRPr kumimoji="1" lang="ko-KR" altLang="en-US" sz="2000" kern="12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Arial" pitchFamily="34" charset="0"/>
              </a:defRPr>
            </a:lvl1pPr>
            <a:lvl2pPr marL="361950" indent="-180975">
              <a:defRPr kumimoji="1" lang="ko-KR" altLang="en-US" sz="15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  <a:cs typeface="Arial" pitchFamily="34" charset="0"/>
              </a:defRPr>
            </a:lvl2pPr>
            <a:lvl3pPr marL="542925" indent="-180975">
              <a:defRPr kumimoji="1" lang="ko-KR" alt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714375" indent="-171450">
              <a:defRPr kumimoji="1" lang="ko-KR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  <a:sym typeface="Wingdings" pitchFamily="2" charset="2"/>
              </a:defRPr>
            </a:lvl4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802147" y="6556007"/>
            <a:ext cx="5247197" cy="257369"/>
          </a:xfrm>
          <a:prstGeom prst="rect">
            <a:avLst/>
          </a:prstGeom>
          <a:noFill/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eaLnBrk="0" hangingPunct="0">
              <a:defRPr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『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보건의료정보화를 위한 진료정보교류 기반 구축 및 활성화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』 3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차년도 결과발표회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3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98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44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3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1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41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23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93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37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6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7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75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E4E4E4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0" y="-12514"/>
            <a:ext cx="9919190" cy="554400"/>
            <a:chOff x="0" y="0"/>
            <a:chExt cx="7916531" cy="554400"/>
          </a:xfrm>
        </p:grpSpPr>
        <p:sp>
          <p:nvSpPr>
            <p:cNvPr id="34" name="평행 사변형 33"/>
            <p:cNvSpPr/>
            <p:nvPr userDrawn="1"/>
          </p:nvSpPr>
          <p:spPr>
            <a:xfrm>
              <a:off x="0" y="0"/>
              <a:ext cx="7916531" cy="554400"/>
            </a:xfrm>
            <a:prstGeom prst="parallelogram">
              <a:avLst>
                <a:gd name="adj" fmla="val 0"/>
              </a:avLst>
            </a:prstGeom>
            <a:solidFill>
              <a:srgbClr val="95C7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자유형 31"/>
            <p:cNvSpPr/>
            <p:nvPr userDrawn="1"/>
          </p:nvSpPr>
          <p:spPr>
            <a:xfrm>
              <a:off x="71500" y="0"/>
              <a:ext cx="7272300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AA"/>
            </a:solidFill>
            <a:ln>
              <a:noFill/>
            </a:ln>
            <a:effectLst>
              <a:outerShdw blurRad="381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149336" y="0"/>
              <a:ext cx="7036123" cy="554400"/>
            </a:xfrm>
            <a:custGeom>
              <a:avLst/>
              <a:gdLst>
                <a:gd name="connsiteX0" fmla="*/ 0 w 6912260"/>
                <a:gd name="connsiteY0" fmla="*/ 0 h 548680"/>
                <a:gd name="connsiteX1" fmla="*/ 6912260 w 6912260"/>
                <a:gd name="connsiteY1" fmla="*/ 0 h 548680"/>
                <a:gd name="connsiteX2" fmla="*/ 6912260 w 6912260"/>
                <a:gd name="connsiteY2" fmla="*/ 548680 h 548680"/>
                <a:gd name="connsiteX3" fmla="*/ 0 w 6912260"/>
                <a:gd name="connsiteY3" fmla="*/ 548680 h 548680"/>
                <a:gd name="connsiteX4" fmla="*/ 0 w 691226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912260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272300"/>
                <a:gd name="connsiteY0" fmla="*/ 0 h 548680"/>
                <a:gd name="connsiteX1" fmla="*/ 7272300 w 7272300"/>
                <a:gd name="connsiteY1" fmla="*/ 0 h 548680"/>
                <a:gd name="connsiteX2" fmla="*/ 6588224 w 7272300"/>
                <a:gd name="connsiteY2" fmla="*/ 548680 h 548680"/>
                <a:gd name="connsiteX3" fmla="*/ 0 w 7272300"/>
                <a:gd name="connsiteY3" fmla="*/ 548680 h 548680"/>
                <a:gd name="connsiteX4" fmla="*/ 0 w 7272300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588224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  <a:gd name="connsiteX0" fmla="*/ 0 w 7380312"/>
                <a:gd name="connsiteY0" fmla="*/ 0 h 548680"/>
                <a:gd name="connsiteX1" fmla="*/ 7380312 w 7380312"/>
                <a:gd name="connsiteY1" fmla="*/ 0 h 548680"/>
                <a:gd name="connsiteX2" fmla="*/ 6984268 w 7380312"/>
                <a:gd name="connsiteY2" fmla="*/ 548680 h 548680"/>
                <a:gd name="connsiteX3" fmla="*/ 0 w 7380312"/>
                <a:gd name="connsiteY3" fmla="*/ 548680 h 548680"/>
                <a:gd name="connsiteX4" fmla="*/ 0 w 7380312"/>
                <a:gd name="connsiteY4" fmla="*/ 0 h 5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0312" h="548680">
                  <a:moveTo>
                    <a:pt x="0" y="0"/>
                  </a:moveTo>
                  <a:lnTo>
                    <a:pt x="7380312" y="0"/>
                  </a:lnTo>
                  <a:lnTo>
                    <a:pt x="6984268" y="548680"/>
                  </a:lnTo>
                  <a:lnTo>
                    <a:pt x="0" y="548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3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직사각형 35"/>
          <p:cNvSpPr/>
          <p:nvPr userDrawn="1"/>
        </p:nvSpPr>
        <p:spPr>
          <a:xfrm flipV="1">
            <a:off x="-1" y="6822614"/>
            <a:ext cx="9905999" cy="45719"/>
          </a:xfrm>
          <a:prstGeom prst="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278519" y="62861"/>
            <a:ext cx="8270358" cy="4616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2400" b="1" kern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96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개체 틀 7"/>
          <p:cNvSpPr>
            <a:spLocks noGrp="1"/>
          </p:cNvSpPr>
          <p:nvPr>
            <p:ph type="title"/>
          </p:nvPr>
        </p:nvSpPr>
        <p:spPr>
          <a:xfrm>
            <a:off x="990600" y="376238"/>
            <a:ext cx="7175500" cy="55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2261997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png"/><Relationship Id="rId40" Type="http://schemas.openxmlformats.org/officeDocument/2006/relationships/image" Target="../media/image6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FDFA2-D06F-4969-A69E-6845581914A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589" y="0"/>
            <a:ext cx="9902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KHIDI_signature___________________02.png"/>
          <p:cNvPicPr>
            <a:picLocks noChangeAspect="1"/>
          </p:cNvPicPr>
          <p:nvPr userDrawn="1"/>
        </p:nvPicPr>
        <p:blipFill>
          <a:blip r:embed="rId37" cstate="print"/>
          <a:stretch>
            <a:fillRect/>
          </a:stretch>
        </p:blipFill>
        <p:spPr>
          <a:xfrm>
            <a:off x="128464" y="6564030"/>
            <a:ext cx="2088231" cy="177338"/>
          </a:xfrm>
          <a:prstGeom prst="rect">
            <a:avLst/>
          </a:prstGeom>
        </p:spPr>
      </p:pic>
      <p:pic>
        <p:nvPicPr>
          <p:cNvPr id="13" name="그림 12" descr="캡처1.JPG"/>
          <p:cNvPicPr>
            <a:picLocks noChangeAspect="1"/>
          </p:cNvPicPr>
          <p:nvPr userDrawn="1"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9906000" cy="6442720"/>
          </a:xfrm>
          <a:prstGeom prst="rect">
            <a:avLst/>
          </a:prstGeom>
        </p:spPr>
      </p:pic>
      <p:pic>
        <p:nvPicPr>
          <p:cNvPr id="14" name="그림 13" descr="소스.png"/>
          <p:cNvPicPr>
            <a:picLocks noChangeAspect="1"/>
          </p:cNvPicPr>
          <p:nvPr userDrawn="1"/>
        </p:nvPicPr>
        <p:blipFill>
          <a:blip r:embed="rId39" cstate="print"/>
          <a:stretch>
            <a:fillRect/>
          </a:stretch>
        </p:blipFill>
        <p:spPr>
          <a:xfrm>
            <a:off x="272480" y="188640"/>
            <a:ext cx="792088" cy="731158"/>
          </a:xfrm>
          <a:prstGeom prst="rect">
            <a:avLst/>
          </a:prstGeom>
        </p:spPr>
      </p:pic>
      <p:pic>
        <p:nvPicPr>
          <p:cNvPr id="12" name="그림 11" descr="보건복지부_국_좌우.jpg"/>
          <p:cNvPicPr>
            <a:picLocks noChangeAspect="1"/>
          </p:cNvPicPr>
          <p:nvPr userDrawn="1"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4600" y="116632"/>
            <a:ext cx="1866952" cy="4837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41" r:id="rId13"/>
    <p:sldLayoutId id="2147484065" r:id="rId14"/>
    <p:sldLayoutId id="2147484066" r:id="rId15"/>
    <p:sldLayoutId id="2147484067" r:id="rId16"/>
    <p:sldLayoutId id="2147484072" r:id="rId17"/>
    <p:sldLayoutId id="2147484073" r:id="rId18"/>
    <p:sldLayoutId id="2147484074" r:id="rId19"/>
    <p:sldLayoutId id="2147484077" r:id="rId20"/>
    <p:sldLayoutId id="2147484078" r:id="rId21"/>
    <p:sldLayoutId id="2147484080" r:id="rId22"/>
    <p:sldLayoutId id="2147484083" r:id="rId23"/>
    <p:sldLayoutId id="2147484084" r:id="rId24"/>
    <p:sldLayoutId id="2147484087" r:id="rId25"/>
    <p:sldLayoutId id="2147484088" r:id="rId26"/>
    <p:sldLayoutId id="2147484094" r:id="rId27"/>
    <p:sldLayoutId id="2147484095" r:id="rId28"/>
    <p:sldLayoutId id="2147484096" r:id="rId29"/>
    <p:sldLayoutId id="2147484097" r:id="rId30"/>
    <p:sldLayoutId id="2147484103" r:id="rId31"/>
    <p:sldLayoutId id="2147484108" r:id="rId32"/>
    <p:sldLayoutId id="2147484109" r:id="rId33"/>
  </p:sldLayoutIdLst>
  <p:transition>
    <p:fade/>
  </p:transition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9" y="61759"/>
            <a:ext cx="990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7174644" y="3373069"/>
            <a:ext cx="2700300" cy="511285"/>
          </a:xfrm>
          <a:prstGeom prst="rect">
            <a:avLst/>
          </a:prstGeom>
        </p:spPr>
        <p:txBody>
          <a:bodyPr vert="horz" wrap="squar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ko-KR" sz="1900" spc="-90" dirty="0">
                <a:solidFill>
                  <a:schemeClr val="bg1"/>
                </a:solidFill>
                <a:latin typeface="-웹윤고딕140" pitchFamily="18" charset="-127"/>
                <a:ea typeface="-웹윤고딕140" pitchFamily="18" charset="-127"/>
                <a:cs typeface="+mj-cs"/>
              </a:rPr>
              <a:t>2017. 10. 25.</a:t>
            </a:r>
            <a:endParaRPr lang="ko-KR" altLang="en-US" sz="1900" spc="-90" dirty="0">
              <a:solidFill>
                <a:schemeClr val="bg1"/>
              </a:solidFill>
              <a:latin typeface="-웹윤고딕140" pitchFamily="18" charset="-127"/>
              <a:ea typeface="-웹윤고딕140" pitchFamily="18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 bwMode="auto">
          <a:xfrm rot="20654697">
            <a:off x="2871361" y="5648408"/>
            <a:ext cx="1728192" cy="2876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굴림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 rot="837199">
            <a:off x="413564" y="4136961"/>
            <a:ext cx="1728192" cy="2876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28464" y="188640"/>
            <a:ext cx="2304257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굴림" pitchFamily="50" charset="-127"/>
            </a:endParaRPr>
          </a:p>
        </p:txBody>
      </p:sp>
      <p:pic>
        <p:nvPicPr>
          <p:cNvPr id="15" name="그림 14" descr="보건복지부_국_좌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945"/>
            <a:ext cx="1944216" cy="5037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8464" y="6556007"/>
            <a:ext cx="5247197" cy="257369"/>
          </a:xfrm>
          <a:prstGeom prst="rect">
            <a:avLst/>
          </a:prstGeom>
          <a:noFill/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eaLnBrk="0" hangingPunct="0">
              <a:defRPr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『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보건의료정보화를 위한 진료정보교류 기반 구축 및 활성화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』 3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차년도 결과발표회</a:t>
            </a:r>
          </a:p>
        </p:txBody>
      </p:sp>
      <p:pic>
        <p:nvPicPr>
          <p:cNvPr id="21" name="그림 20" descr="진흥원 마크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41034" y="6338500"/>
            <a:ext cx="936502" cy="4028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72323" y="4005064"/>
            <a:ext cx="5379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3200" b="1" spc="-150">
                <a:solidFill>
                  <a:srgbClr val="01538B"/>
                </a:solidFill>
                <a:latin typeface="+mn-ea"/>
              </a:defRPr>
            </a:lvl1pPr>
          </a:lstStyle>
          <a:p>
            <a:pPr algn="l" latinLnBrk="0"/>
            <a:r>
              <a:rPr lang="ko-KR" altLang="en-US" sz="1800" dirty="0" err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세부과제명</a:t>
            </a:r>
            <a:r>
              <a:rPr lang="en-US" altLang="ko-KR" sz="18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: (1</a:t>
            </a:r>
            <a:r>
              <a:rPr lang="ko-KR" altLang="en-US" sz="18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세부 용역</a:t>
            </a:r>
            <a:r>
              <a:rPr lang="en-US" altLang="ko-KR" sz="18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18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영상정보교류의  효용성을  높이기  위한  영상품질 기준연구</a:t>
            </a:r>
            <a:endParaRPr lang="en-US" altLang="ko-KR" sz="180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 latinLnBrk="0"/>
            <a:r>
              <a:rPr lang="ko-KR" altLang="en-US" sz="18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과제책임자</a:t>
            </a:r>
            <a:r>
              <a:rPr lang="en-US" altLang="ko-KR" sz="18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 (</a:t>
            </a:r>
            <a:r>
              <a:rPr lang="ko-KR" altLang="en-US" sz="1800" dirty="0" err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대한영상의학회</a:t>
            </a:r>
            <a:r>
              <a:rPr lang="en-US" altLang="ko-KR" sz="18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  </a:t>
            </a:r>
            <a:r>
              <a:rPr lang="ko-KR" altLang="en-US" sz="18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정승은</a:t>
            </a:r>
            <a:endParaRPr lang="en-US" altLang="ko-KR" sz="180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38356" y="2057418"/>
            <a:ext cx="7413010" cy="1180699"/>
          </a:xfrm>
          <a:prstGeom prst="rect">
            <a:avLst/>
          </a:prstGeom>
        </p:spPr>
        <p:txBody>
          <a:bodyPr vert="horz" wrap="squar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 latinLnBrk="0"/>
            <a:r>
              <a:rPr lang="ko-KR" altLang="en-US" sz="3600" b="1" spc="-90" dirty="0">
                <a:latin typeface="나눔고딕" pitchFamily="50" charset="-127"/>
                <a:ea typeface="나눔고딕" pitchFamily="50" charset="-127"/>
                <a:cs typeface="+mj-cs"/>
              </a:rPr>
              <a:t>영상정보교류의 효용성을 높이기 위한 영상품질기준연구</a:t>
            </a:r>
            <a:endParaRPr lang="en-US" altLang="ko-KR" sz="36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360900" y="980727"/>
            <a:ext cx="4319113" cy="5725909"/>
            <a:chOff x="360900" y="622571"/>
            <a:chExt cx="4033570" cy="6084066"/>
          </a:xfrm>
        </p:grpSpPr>
        <p:sp>
          <p:nvSpPr>
            <p:cNvPr id="3" name="직사각형 2"/>
            <p:cNvSpPr/>
            <p:nvPr/>
          </p:nvSpPr>
          <p:spPr>
            <a:xfrm>
              <a:off x="360902" y="622571"/>
              <a:ext cx="3793786" cy="933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표준 영상판독소견서</a:t>
              </a:r>
              <a:r>
                <a:rPr lang="en-US" altLang="ko-KR" dirty="0"/>
                <a:t>,</a:t>
              </a:r>
            </a:p>
            <a:p>
              <a:pPr algn="ctr"/>
              <a:r>
                <a:rPr lang="ko-KR" altLang="en-US" dirty="0"/>
                <a:t>표준 검사프로토콜의</a:t>
              </a:r>
              <a:endParaRPr lang="en-US" altLang="ko-KR" dirty="0"/>
            </a:p>
            <a:p>
              <a:pPr algn="ctr"/>
              <a:r>
                <a:rPr lang="en-US" altLang="ko-KR" dirty="0"/>
                <a:t>1</a:t>
              </a:r>
              <a:r>
                <a:rPr lang="ko-KR" altLang="en-US" dirty="0" err="1"/>
                <a:t>회차</a:t>
              </a:r>
              <a:r>
                <a:rPr lang="ko-KR" altLang="en-US" dirty="0"/>
                <a:t> </a:t>
              </a:r>
              <a:r>
                <a:rPr lang="ko-KR" altLang="en-US" dirty="0" err="1"/>
                <a:t>델파이</a:t>
              </a:r>
              <a:r>
                <a:rPr lang="ko-KR" altLang="en-US" dirty="0"/>
                <a:t> 설문지 작성</a:t>
              </a:r>
            </a:p>
          </p:txBody>
        </p:sp>
        <p:sp>
          <p:nvSpPr>
            <p:cNvPr id="4" name="아래쪽 화살표 3"/>
            <p:cNvSpPr/>
            <p:nvPr/>
          </p:nvSpPr>
          <p:spPr>
            <a:xfrm>
              <a:off x="2068106" y="1712065"/>
              <a:ext cx="379378" cy="64764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60900" y="2512375"/>
              <a:ext cx="3793786" cy="7587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r>
                <a:rPr lang="ko-KR" altLang="en-US" dirty="0" err="1"/>
                <a:t>회차</a:t>
              </a:r>
              <a:r>
                <a:rPr lang="ko-KR" altLang="en-US" dirty="0"/>
                <a:t> 결과</a:t>
              </a:r>
              <a:r>
                <a:rPr lang="en-US" altLang="ko-KR" dirty="0"/>
                <a:t>/</a:t>
              </a:r>
              <a:r>
                <a:rPr lang="ko-KR" altLang="en-US" dirty="0"/>
                <a:t>의견을 취합하여</a:t>
              </a:r>
              <a:endParaRPr lang="en-US" altLang="ko-KR" dirty="0"/>
            </a:p>
            <a:p>
              <a:pPr algn="ctr"/>
              <a:r>
                <a:rPr lang="en-US" altLang="ko-KR" dirty="0"/>
                <a:t>2</a:t>
              </a:r>
              <a:r>
                <a:rPr lang="ko-KR" altLang="en-US" dirty="0" err="1"/>
                <a:t>회차</a:t>
              </a:r>
              <a:r>
                <a:rPr lang="ko-KR" altLang="en-US" dirty="0"/>
                <a:t> </a:t>
              </a:r>
              <a:r>
                <a:rPr lang="ko-KR" altLang="en-US" dirty="0" err="1"/>
                <a:t>델파이</a:t>
              </a:r>
              <a:r>
                <a:rPr lang="ko-KR" altLang="en-US" dirty="0"/>
                <a:t> 설문지 작성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60900" y="4224110"/>
              <a:ext cx="3793786" cy="7587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/>
                <a:t>미동의된</a:t>
              </a:r>
              <a:r>
                <a:rPr lang="ko-KR" altLang="en-US" dirty="0"/>
                <a:t> 문항에 대해</a:t>
              </a:r>
              <a:endParaRPr lang="en-US" altLang="ko-KR" dirty="0"/>
            </a:p>
            <a:p>
              <a:pPr algn="ctr"/>
              <a:r>
                <a:rPr lang="en-US" altLang="ko-KR" dirty="0"/>
                <a:t>3</a:t>
              </a:r>
              <a:r>
                <a:rPr lang="ko-KR" altLang="en-US" dirty="0" err="1"/>
                <a:t>회차</a:t>
              </a:r>
              <a:r>
                <a:rPr lang="ko-KR" altLang="en-US" dirty="0"/>
                <a:t> </a:t>
              </a:r>
              <a:r>
                <a:rPr lang="ko-KR" altLang="en-US" dirty="0" err="1"/>
                <a:t>델파이</a:t>
              </a:r>
              <a:r>
                <a:rPr lang="ko-KR" altLang="en-US" dirty="0"/>
                <a:t> 설문지 작성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531789" y="1812518"/>
              <a:ext cx="1862681" cy="44673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r>
                <a:rPr lang="ko-KR" altLang="en-US" dirty="0" err="1"/>
                <a:t>회차</a:t>
              </a:r>
              <a:r>
                <a:rPr lang="ko-KR" altLang="en-US" dirty="0"/>
                <a:t> </a:t>
              </a:r>
              <a:r>
                <a:rPr lang="ko-KR" altLang="en-US" dirty="0" err="1"/>
                <a:t>델파이</a:t>
              </a:r>
              <a:endParaRPr lang="en-US" altLang="ko-KR" dirty="0"/>
            </a:p>
          </p:txBody>
        </p:sp>
        <p:sp>
          <p:nvSpPr>
            <p:cNvPr id="11" name="아래쪽 화살표 10"/>
            <p:cNvSpPr/>
            <p:nvPr/>
          </p:nvSpPr>
          <p:spPr>
            <a:xfrm>
              <a:off x="2068106" y="3423801"/>
              <a:ext cx="379378" cy="64764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531789" y="3524254"/>
              <a:ext cx="1862681" cy="44673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r>
                <a:rPr lang="ko-KR" altLang="en-US" dirty="0" err="1"/>
                <a:t>회차</a:t>
              </a:r>
              <a:r>
                <a:rPr lang="ko-KR" altLang="en-US" dirty="0"/>
                <a:t> </a:t>
              </a:r>
              <a:r>
                <a:rPr lang="ko-KR" altLang="en-US" dirty="0" err="1"/>
                <a:t>델파이</a:t>
              </a:r>
              <a:endParaRPr lang="en-US" altLang="ko-KR" dirty="0"/>
            </a:p>
          </p:txBody>
        </p:sp>
        <p:sp>
          <p:nvSpPr>
            <p:cNvPr id="13" name="아래쪽 화살표 12"/>
            <p:cNvSpPr/>
            <p:nvPr/>
          </p:nvSpPr>
          <p:spPr>
            <a:xfrm>
              <a:off x="2068106" y="5135535"/>
              <a:ext cx="379378" cy="64764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531789" y="5235988"/>
              <a:ext cx="1862681" cy="44673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</a:t>
              </a:r>
              <a:r>
                <a:rPr lang="ko-KR" altLang="en-US" dirty="0" err="1"/>
                <a:t>회차</a:t>
              </a:r>
              <a:r>
                <a:rPr lang="ko-KR" altLang="en-US" dirty="0"/>
                <a:t> </a:t>
              </a:r>
              <a:r>
                <a:rPr lang="ko-KR" altLang="en-US" dirty="0" err="1"/>
                <a:t>델파이</a:t>
              </a:r>
              <a:endParaRPr lang="en-US" altLang="ko-KR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60900" y="5947879"/>
              <a:ext cx="3793786" cy="7587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최종 결과 정리</a:t>
              </a:r>
              <a:r>
                <a:rPr lang="en-US" altLang="ko-KR" dirty="0"/>
                <a:t>, </a:t>
              </a:r>
              <a:r>
                <a:rPr lang="ko-KR" altLang="en-US" dirty="0"/>
                <a:t>합의문 결정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08984" y="1340768"/>
            <a:ext cx="46579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세부분야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흉부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심장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복부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비뇨기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신경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유방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근골격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총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7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개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전문가 패널 수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각 분야 당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명</a:t>
            </a:r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설문방법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이메일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(e-mail)</a:t>
            </a:r>
          </a:p>
          <a:p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설문 문항 형식</a:t>
            </a: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- 1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회차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델파이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설문지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개방형 포함</a:t>
            </a:r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- 2/3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회차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델파이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설문지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: 9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점척도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단답형</a:t>
            </a:r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동의 획득 기준</a:t>
            </a: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- 7-9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점 이상의 응답이 전체 응답자의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75%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이상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(9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명 중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7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명 이상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연구방법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2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연구결과</a:t>
            </a:r>
            <a:r>
              <a:rPr lang="en-US" altLang="ko-KR" dirty="0"/>
              <a:t>: </a:t>
            </a:r>
            <a:r>
              <a:rPr lang="ko-KR" altLang="en-US" dirty="0"/>
              <a:t>표준판독소견서</a:t>
            </a:r>
            <a:r>
              <a:rPr lang="en-US" altLang="ko-KR" dirty="0"/>
              <a:t>(</a:t>
            </a:r>
            <a:r>
              <a:rPr lang="ko-KR" altLang="en-US" dirty="0"/>
              <a:t>구조화된 판독소견서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4164777737"/>
              </p:ext>
            </p:extLst>
          </p:nvPr>
        </p:nvGraphicFramePr>
        <p:xfrm>
          <a:off x="239749" y="969119"/>
          <a:ext cx="9459113" cy="165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9749" y="2653820"/>
            <a:ext cx="934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구조화된 판독소견서 작성을 위해 선정된 프로토콜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90685"/>
              </p:ext>
            </p:extLst>
          </p:nvPr>
        </p:nvGraphicFramePr>
        <p:xfrm>
          <a:off x="824259" y="3205172"/>
          <a:ext cx="8463546" cy="298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8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분야 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프로토콜 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비고 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흉부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일반흉부 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CT, </a:t>
                      </a:r>
                      <a:r>
                        <a:rPr lang="ko-KR" altLang="en-US" dirty="0" err="1">
                          <a:latin typeface="나눔고딕" pitchFamily="50" charset="-127"/>
                          <a:ea typeface="나눔고딕" pitchFamily="50" charset="-127"/>
                        </a:rPr>
                        <a:t>저선량</a:t>
                      </a:r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 흉부 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CT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심장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관상동맥 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CT, </a:t>
                      </a:r>
                      <a:r>
                        <a:rPr lang="en-US" altLang="ko-KR" baseline="0" dirty="0"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baseline="0" dirty="0">
                          <a:latin typeface="나눔고딕" pitchFamily="50" charset="-127"/>
                          <a:ea typeface="나눔고딕" pitchFamily="50" charset="-127"/>
                        </a:rPr>
                        <a:t>심장 </a:t>
                      </a:r>
                      <a:r>
                        <a:rPr lang="en-US" altLang="ko-KR" baseline="0" dirty="0">
                          <a:latin typeface="나눔고딕" pitchFamily="50" charset="-127"/>
                          <a:ea typeface="나눔고딕" pitchFamily="50" charset="-127"/>
                        </a:rPr>
                        <a:t>MRI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복부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직장</a:t>
                      </a:r>
                      <a:r>
                        <a:rPr lang="en-US" altLang="ko-KR" baseline="0" dirty="0">
                          <a:latin typeface="나눔고딕" pitchFamily="50" charset="-127"/>
                          <a:ea typeface="나눔고딕" pitchFamily="50" charset="-127"/>
                        </a:rPr>
                        <a:t> MRI, 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비뇨기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전립선 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MRI, 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신경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갑상선 초음파 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유방</a:t>
                      </a:r>
                      <a:endParaRPr lang="en-US" altLang="ko-KR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유방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 MRI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>
                          <a:latin typeface="나눔고딕" pitchFamily="50" charset="-127"/>
                          <a:ea typeface="나눔고딕" pitchFamily="50" charset="-127"/>
                        </a:rPr>
                        <a:t>근골격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어깨 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MRI, </a:t>
                      </a:r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무릎 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MRI, </a:t>
                      </a:r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요추 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MRI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Delphi 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기법을 이용한 합의과정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예시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818493"/>
              </p:ext>
            </p:extLst>
          </p:nvPr>
        </p:nvGraphicFramePr>
        <p:xfrm>
          <a:off x="176893" y="1052736"/>
          <a:ext cx="9552214" cy="5480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9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39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306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0657">
                <a:tc>
                  <a:txBody>
                    <a:bodyPr/>
                    <a:lstStyle/>
                    <a:p>
                      <a:pPr algn="l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1</a:t>
                      </a:r>
                      <a:r>
                        <a:rPr lang="ko-KR" altLang="en-US" sz="1050" u="none" strike="noStrike">
                          <a:effectLst/>
                        </a:rPr>
                        <a:t>차 델파이 동의 현황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2</a:t>
                      </a:r>
                      <a:r>
                        <a:rPr lang="ko-KR" altLang="en-US" sz="1050" u="none" strike="noStrike">
                          <a:effectLst/>
                        </a:rPr>
                        <a:t>차 델파이 동의 현황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3</a:t>
                      </a:r>
                      <a:r>
                        <a:rPr lang="ko-KR" altLang="en-US" sz="1050" u="none" strike="noStrike">
                          <a:effectLst/>
                        </a:rPr>
                        <a:t>차 델파이 동의 현황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최종동의현황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7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800" u="none" strike="noStrike">
                          <a:effectLst/>
                        </a:rPr>
                        <a:t>　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Rectal MRI </a:t>
                      </a:r>
                      <a:r>
                        <a:rPr lang="ko-KR" altLang="en-US" sz="1800" u="none" strike="noStrike">
                          <a:effectLst/>
                        </a:rPr>
                        <a:t>판독소견서</a:t>
                      </a:r>
                      <a:br>
                        <a:rPr lang="ko-KR" altLang="en-US" sz="1800" u="none" strike="noStrike">
                          <a:effectLst/>
                        </a:rPr>
                      </a:br>
                      <a:r>
                        <a:rPr lang="ko-KR" altLang="en-US" sz="1050" u="none" strike="noStrike">
                          <a:effectLst/>
                        </a:rPr>
                        <a:t>아래 항목이 </a:t>
                      </a:r>
                      <a:r>
                        <a:rPr lang="en-US" altLang="ko-KR" sz="1050" u="none" strike="noStrike">
                          <a:effectLst/>
                        </a:rPr>
                        <a:t>rectal cancer MRI</a:t>
                      </a:r>
                      <a:r>
                        <a:rPr lang="ko-KR" altLang="en-US" sz="1050" u="none" strike="noStrike">
                          <a:effectLst/>
                        </a:rPr>
                        <a:t>의 영상교류에서 판독소견서에 필수적인 항목이다</a:t>
                      </a:r>
                      <a:r>
                        <a:rPr lang="en-US" altLang="ko-KR" sz="1050" u="none" strike="noStrike">
                          <a:effectLst/>
                        </a:rPr>
                        <a:t>.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1~3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4~6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7~9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1~3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4~6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7~9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1~3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4~6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7~9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u="none" strike="noStrike">
                          <a:effectLst/>
                        </a:rPr>
                        <a:t>1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Use of rectal filling (using such as ultrasound gel)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3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2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4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4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1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4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3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1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5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solidFill>
                            <a:srgbClr val="C00000"/>
                          </a:solidFill>
                          <a:effectLst/>
                        </a:rPr>
                        <a:t>동의되지</a:t>
                      </a:r>
                      <a:endParaRPr lang="en-US" altLang="ko-KR" sz="1050" u="none" strike="noStrike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1050" u="none" strike="noStrike" dirty="0">
                          <a:solidFill>
                            <a:srgbClr val="C00000"/>
                          </a:solidFill>
                          <a:effectLst/>
                        </a:rPr>
                        <a:t>않음</a:t>
                      </a:r>
                      <a:endParaRPr lang="ko-KR" altLang="en-US" sz="1050" b="1" i="0" u="none" strike="noStrike" dirty="0">
                        <a:solidFill>
                          <a:srgbClr val="C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u="none" strike="noStrike">
                          <a:effectLst/>
                        </a:rPr>
                        <a:t>2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Distance of lowest tumor margin from anal verge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2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7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동의됨</a:t>
                      </a:r>
                      <a:endParaRPr lang="ko-KR" altLang="en-US" sz="1050" b="1" i="0" u="none" strike="noStrike">
                        <a:solidFill>
                          <a:srgbClr val="C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u="none" strike="noStrike">
                          <a:effectLst/>
                        </a:rPr>
                        <a:t>3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Distance of lowest tumor margin from anorectal junction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1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3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5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1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3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5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1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1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7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동의됨</a:t>
                      </a:r>
                      <a:endParaRPr lang="ko-KR" altLang="en-US" sz="1050" b="1" i="0" u="none" strike="noStrike">
                        <a:solidFill>
                          <a:srgbClr val="C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u="none" strike="noStrike">
                          <a:effectLst/>
                        </a:rPr>
                        <a:t>4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Tumor relationship to anterior peritoneal reflection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2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7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동의됨</a:t>
                      </a:r>
                      <a:endParaRPr lang="ko-KR" altLang="en-US" sz="1050" b="1" i="0" u="none" strike="noStrike">
                        <a:solidFill>
                          <a:srgbClr val="C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u="none" strike="noStrike">
                          <a:effectLst/>
                        </a:rPr>
                        <a:t>5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Circumferential tumor location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2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7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동의됨</a:t>
                      </a:r>
                      <a:endParaRPr lang="ko-KR" altLang="en-US" sz="1050" b="1" i="0" u="none" strike="noStrike">
                        <a:solidFill>
                          <a:srgbClr val="C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u="none" strike="noStrike">
                          <a:effectLst/>
                        </a:rPr>
                        <a:t>6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Longitudinal tumor size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1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8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동의됨</a:t>
                      </a:r>
                      <a:endParaRPr lang="ko-KR" altLang="en-US" sz="1050" b="1" i="0" u="none" strike="noStrike">
                        <a:solidFill>
                          <a:srgbClr val="C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u="none" strike="noStrike">
                          <a:effectLst/>
                        </a:rPr>
                        <a:t>7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T stage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9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동의됨</a:t>
                      </a:r>
                      <a:endParaRPr lang="ko-KR" altLang="en-US" sz="1050" b="1" i="0" u="none" strike="noStrike">
                        <a:solidFill>
                          <a:srgbClr val="C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03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u="none" strike="noStrike">
                          <a:effectLst/>
                        </a:rPr>
                        <a:t>8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For ≥ T3 lesion, maximum extramural depth of tumor invasion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□ ≤ 5 mm / □ &gt; 5 mm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4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5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5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4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5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4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solidFill>
                            <a:srgbClr val="C00000"/>
                          </a:solidFill>
                          <a:effectLst/>
                        </a:rPr>
                        <a:t>동의되지</a:t>
                      </a:r>
                      <a:endParaRPr lang="en-US" altLang="ko-KR" sz="1050" u="none" strike="noStrike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1050" u="none" strike="noStrike" dirty="0">
                          <a:solidFill>
                            <a:srgbClr val="C00000"/>
                          </a:solidFill>
                          <a:effectLst/>
                        </a:rPr>
                        <a:t>않음</a:t>
                      </a:r>
                      <a:endParaRPr lang="ko-KR" altLang="en-US" sz="1050" b="1" i="0" u="none" strike="noStrike" dirty="0">
                        <a:solidFill>
                          <a:srgbClr val="C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03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u="none" strike="noStrike">
                          <a:effectLst/>
                        </a:rPr>
                        <a:t>9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For T4b lesion, involved structures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□ Small bowel | □ Bladder | □ Right ureter | □ Left ureter ...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3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6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9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동의됨</a:t>
                      </a:r>
                      <a:endParaRPr lang="ko-KR" altLang="en-US" sz="1050" b="1" i="0" u="none" strike="noStrike">
                        <a:solidFill>
                          <a:srgbClr val="C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103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u="none" strike="noStrike">
                          <a:effectLst/>
                        </a:rPr>
                        <a:t>10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Shortest tumor distance* from mesorectal fascia or levator (for low tumors close to levator), i.e., risk of CRM tumor involvement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9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동의됨</a:t>
                      </a:r>
                      <a:endParaRPr lang="ko-KR" altLang="en-US" sz="1050" b="1" i="0" u="none" strike="noStrike">
                        <a:solidFill>
                          <a:srgbClr val="C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u="none" strike="noStrike">
                          <a:effectLst/>
                        </a:rPr>
                        <a:t>11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Anal canal involvement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1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8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동의됨</a:t>
                      </a:r>
                      <a:endParaRPr lang="ko-KR" altLang="en-US" sz="1050" b="1" i="0" u="none" strike="noStrike">
                        <a:solidFill>
                          <a:srgbClr val="C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u="none" strike="noStrike">
                          <a:effectLst/>
                        </a:rPr>
                        <a:t>12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Mesorectal lymph node spread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1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8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동의됨</a:t>
                      </a:r>
                      <a:endParaRPr lang="ko-KR" altLang="en-US" sz="1050" b="1" i="0" u="none" strike="noStrike">
                        <a:solidFill>
                          <a:srgbClr val="C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u="none" strike="noStrike">
                          <a:effectLst/>
                        </a:rPr>
                        <a:t>13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Extramesorectal lymph node spread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9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동의됨</a:t>
                      </a:r>
                      <a:endParaRPr lang="ko-KR" altLang="en-US" sz="1050" b="1" i="0" u="none" strike="noStrike">
                        <a:solidFill>
                          <a:srgbClr val="C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u="none" strike="noStrike">
                          <a:effectLst/>
                        </a:rPr>
                        <a:t>14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Extramural venous invasion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0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2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>
                          <a:effectLst/>
                        </a:rPr>
                        <a:t>7</a:t>
                      </a:r>
                      <a:endParaRPr lang="en-US" altLang="ko-KR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>
                          <a:effectLst/>
                        </a:rPr>
                        <a:t>　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</a:rPr>
                        <a:t>동의됨</a:t>
                      </a:r>
                      <a:endParaRPr lang="ko-KR" altLang="en-US" sz="1050" b="1" i="0" u="none" strike="noStrike" dirty="0">
                        <a:solidFill>
                          <a:srgbClr val="C00000"/>
                        </a:solidFill>
                        <a:effectLst/>
                        <a:latin typeface="맑은 고딕"/>
                      </a:endParaRPr>
                    </a:p>
                  </a:txBody>
                  <a:tcPr marL="6921" marR="6921" marT="6389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7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표준판독소견서</a:t>
            </a:r>
            <a:r>
              <a:rPr lang="en-US" altLang="ko-KR" dirty="0"/>
              <a:t>(</a:t>
            </a:r>
            <a:r>
              <a:rPr lang="ko-KR" altLang="en-US" dirty="0"/>
              <a:t>흉부 </a:t>
            </a:r>
            <a:r>
              <a:rPr lang="en-US" altLang="ko-KR" dirty="0"/>
              <a:t>CT)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690" y="1268760"/>
            <a:ext cx="292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일반흉부 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CT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952999" y="668774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ko-KR" altLang="en-US" b="1" dirty="0" err="1">
                <a:latin typeface="나눔고딕" pitchFamily="50" charset="-127"/>
                <a:ea typeface="나눔고딕" pitchFamily="50" charset="-127"/>
              </a:rPr>
              <a:t>저선량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 폐암검진흉부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CT 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47975" y="224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469272"/>
              </p:ext>
            </p:extLst>
          </p:nvPr>
        </p:nvGraphicFramePr>
        <p:xfrm>
          <a:off x="206375" y="1764060"/>
          <a:ext cx="4432935" cy="2676984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190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임상정보 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en-US" sz="1200" kern="0" spc="0" dirty="0">
                          <a:effectLst/>
                        </a:rPr>
                        <a:t>Clinical information)</a:t>
                      </a:r>
                      <a:r>
                        <a:rPr lang="ko-KR" altLang="en-US" sz="1200" kern="0" spc="0" dirty="0">
                          <a:effectLst/>
                        </a:rPr>
                        <a:t>를 포함한다</a:t>
                      </a:r>
                      <a:r>
                        <a:rPr lang="en-US" altLang="ko-KR" sz="1200" kern="0" spc="0" dirty="0">
                          <a:effectLst/>
                        </a:rPr>
                        <a:t>.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4810" marR="94810" marT="43758" marB="4375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894">
                <a:tc>
                  <a:txBody>
                    <a:bodyPr/>
                    <a:lstStyle/>
                    <a:p>
                      <a:pPr marL="190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이전 검사가 있는 경우 비교 </a:t>
                      </a:r>
                      <a:r>
                        <a:rPr lang="en-US" altLang="ko-KR" sz="1200" kern="0" spc="0">
                          <a:effectLst/>
                        </a:rPr>
                        <a:t>(Comparions)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4810" marR="94810" marT="43758" marB="437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894">
                <a:tc>
                  <a:txBody>
                    <a:bodyPr/>
                    <a:lstStyle/>
                    <a:p>
                      <a:pPr marL="190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폐 실질 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en-US" sz="1200" kern="0" spc="0" dirty="0">
                          <a:effectLst/>
                        </a:rPr>
                        <a:t>Lung)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4810" marR="94810" marT="43758" marB="4375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94">
                <a:tc>
                  <a:txBody>
                    <a:bodyPr/>
                    <a:lstStyle/>
                    <a:p>
                      <a:pPr marL="190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기도 및 기관지 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en-US" sz="1200" kern="0" spc="0" dirty="0">
                          <a:effectLst/>
                        </a:rPr>
                        <a:t>Large airway)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4810" marR="94810" marT="43758" marB="4375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894">
                <a:tc>
                  <a:txBody>
                    <a:bodyPr/>
                    <a:lstStyle/>
                    <a:p>
                      <a:pPr marL="190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흉수 또는 흉막 비후 </a:t>
                      </a:r>
                      <a:r>
                        <a:rPr lang="en-US" altLang="ko-KR" sz="1200" kern="0" spc="0">
                          <a:effectLst/>
                        </a:rPr>
                        <a:t>(</a:t>
                      </a:r>
                      <a:r>
                        <a:rPr lang="en-US" sz="1200" kern="0" spc="0">
                          <a:effectLst/>
                        </a:rPr>
                        <a:t>Pleural effusion or thickening)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4810" marR="94810" marT="43758" marB="4375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94">
                <a:tc>
                  <a:txBody>
                    <a:bodyPr/>
                    <a:lstStyle/>
                    <a:p>
                      <a:pPr marL="190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종격과 폐문 </a:t>
                      </a:r>
                      <a:r>
                        <a:rPr lang="en-US" altLang="ko-KR" sz="1200" kern="0" spc="0">
                          <a:effectLst/>
                        </a:rPr>
                        <a:t>(</a:t>
                      </a:r>
                      <a:r>
                        <a:rPr lang="en-US" sz="1200" kern="0" spc="0">
                          <a:effectLst/>
                        </a:rPr>
                        <a:t>Mediastinum and hila)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4810" marR="94810" marT="43758" marB="4375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894">
                <a:tc>
                  <a:txBody>
                    <a:bodyPr/>
                    <a:lstStyle/>
                    <a:p>
                      <a:pPr marL="190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진단 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en-US" sz="1200" kern="0" spc="0" dirty="0">
                          <a:effectLst/>
                        </a:rPr>
                        <a:t>Impression)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4810" marR="94810" marT="43758" marB="4375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628970"/>
              </p:ext>
            </p:extLst>
          </p:nvPr>
        </p:nvGraphicFramePr>
        <p:xfrm>
          <a:off x="4953000" y="1112520"/>
          <a:ext cx="4463880" cy="5507586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4463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51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임상정보 </a:t>
                      </a:r>
                      <a:r>
                        <a:rPr lang="en-US" altLang="ko-KR" sz="1100" kern="0" spc="0" dirty="0">
                          <a:effectLst/>
                        </a:rPr>
                        <a:t>(</a:t>
                      </a:r>
                      <a:r>
                        <a:rPr lang="en-US" sz="1100" kern="0" spc="0" dirty="0">
                          <a:effectLst/>
                        </a:rPr>
                        <a:t>Clinical information)</a:t>
                      </a:r>
                      <a:r>
                        <a:rPr lang="ko-KR" altLang="en-US" sz="1100" kern="0" spc="0" dirty="0">
                          <a:effectLst/>
                        </a:rPr>
                        <a:t>를 포함한다</a:t>
                      </a:r>
                      <a:r>
                        <a:rPr lang="en-US" altLang="ko-KR" sz="1100" kern="0" spc="0" dirty="0">
                          <a:effectLst/>
                        </a:rPr>
                        <a:t>.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982" marR="78982" marT="36453" marB="3645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7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결절 분류</a:t>
                      </a:r>
                      <a:r>
                        <a:rPr lang="en-US" altLang="ko-KR" sz="1100" kern="0" spc="0" dirty="0">
                          <a:effectLst/>
                        </a:rPr>
                        <a:t>(</a:t>
                      </a:r>
                      <a:r>
                        <a:rPr lang="en-US" sz="1100" kern="0" spc="0" dirty="0">
                          <a:effectLst/>
                        </a:rPr>
                        <a:t>Nodule classification or nodule consistency ex. solid, part-solid, non-solid)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982" marR="78982" marT="36453" marB="3645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</a:rPr>
                        <a:t>병변의 해부학적 위치 </a:t>
                      </a:r>
                      <a:r>
                        <a:rPr lang="en-US" altLang="ko-KR" sz="1100" kern="0" spc="0">
                          <a:effectLst/>
                        </a:rPr>
                        <a:t>(</a:t>
                      </a:r>
                      <a:r>
                        <a:rPr lang="en-US" sz="1100" kern="0" spc="0">
                          <a:effectLst/>
                        </a:rPr>
                        <a:t>Anatomic location; Lobe)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982" marR="78982" marT="36453" marB="3645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</a:rPr>
                        <a:t>병변의 크기</a:t>
                      </a:r>
                      <a:r>
                        <a:rPr lang="en-US" altLang="ko-KR" sz="1100" kern="0" spc="0">
                          <a:effectLst/>
                        </a:rPr>
                        <a:t>(</a:t>
                      </a:r>
                      <a:r>
                        <a:rPr lang="en-US" sz="1100" kern="0" spc="0">
                          <a:effectLst/>
                        </a:rPr>
                        <a:t>Diameter)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982" marR="78982" marT="36453" marB="3645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7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</a:rPr>
                        <a:t>병변이 보이는 영상시리즈 </a:t>
                      </a:r>
                      <a:r>
                        <a:rPr lang="en-US" altLang="ko-KR" sz="1100" kern="0" spc="0">
                          <a:effectLst/>
                        </a:rPr>
                        <a:t>(</a:t>
                      </a:r>
                      <a:r>
                        <a:rPr lang="en-US" sz="1100" kern="0" spc="0">
                          <a:effectLst/>
                        </a:rPr>
                        <a:t>Series/image number to facilitate comparison)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982" marR="78982" marT="36453" marB="3645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</a:rPr>
                        <a:t>이전 검사와 비교 </a:t>
                      </a:r>
                      <a:r>
                        <a:rPr lang="en-US" altLang="ko-KR" sz="1100" kern="0" spc="0">
                          <a:effectLst/>
                        </a:rPr>
                        <a:t>(</a:t>
                      </a:r>
                      <a:r>
                        <a:rPr lang="en-US" sz="1100" kern="0" spc="0">
                          <a:effectLst/>
                        </a:rPr>
                        <a:t>Interval change)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982" marR="78982" marT="36453" marB="3645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7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</a:rPr>
                        <a:t>병변의 최종 분류 </a:t>
                      </a:r>
                      <a:r>
                        <a:rPr lang="en-US" altLang="ko-KR" sz="1100" kern="0" spc="0">
                          <a:effectLst/>
                        </a:rPr>
                        <a:t>(</a:t>
                      </a:r>
                      <a:r>
                        <a:rPr lang="en-US" sz="1100" kern="0" spc="0">
                          <a:effectLst/>
                        </a:rPr>
                        <a:t>Final category. ex. probably benign, suspicious malignancy or negative)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982" marR="78982" marT="36453" marB="3645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3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</a:rPr>
                        <a:t>최종분류와 함께 </a:t>
                      </a:r>
                      <a:r>
                        <a:rPr lang="en-US" altLang="ko-KR" sz="1100" kern="0" spc="0">
                          <a:effectLst/>
                        </a:rPr>
                        <a:t>Lung-RADS </a:t>
                      </a:r>
                      <a:r>
                        <a:rPr lang="ko-KR" altLang="en-US" sz="1100" kern="0" spc="0">
                          <a:effectLst/>
                        </a:rPr>
                        <a:t>기술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982" marR="78982" marT="36453" marB="3645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7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향후 계획 추천 </a:t>
                      </a:r>
                      <a:r>
                        <a:rPr lang="en-US" altLang="ko-KR" sz="1100" kern="0" spc="0" dirty="0">
                          <a:effectLst/>
                        </a:rPr>
                        <a:t>(</a:t>
                      </a:r>
                      <a:r>
                        <a:rPr lang="en-US" sz="1100" kern="0" spc="0" dirty="0">
                          <a:effectLst/>
                        </a:rPr>
                        <a:t>Recommendation such as follow CT interval or tissue confirm)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982" marR="78982" marT="36453" marB="3645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3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</a:rPr>
                        <a:t>폐기종 </a:t>
                      </a:r>
                      <a:r>
                        <a:rPr lang="en-US" altLang="ko-KR" sz="1100" kern="0" spc="0">
                          <a:effectLst/>
                        </a:rPr>
                        <a:t>(</a:t>
                      </a:r>
                      <a:r>
                        <a:rPr lang="en-US" sz="1100" kern="0" spc="0">
                          <a:effectLst/>
                        </a:rPr>
                        <a:t>Emphysema)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982" marR="78982" marT="36453" marB="3645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3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</a:rPr>
                        <a:t>종격림프절 비대</a:t>
                      </a:r>
                      <a:r>
                        <a:rPr lang="en-US" altLang="ko-KR" sz="1100" kern="0" spc="0">
                          <a:effectLst/>
                        </a:rPr>
                        <a:t>(</a:t>
                      </a:r>
                      <a:r>
                        <a:rPr lang="en-US" sz="1100" kern="0" spc="0">
                          <a:effectLst/>
                        </a:rPr>
                        <a:t>Mediastinal lymph node enlargement)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982" marR="78982" marT="36453" marB="36453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3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</a:rPr>
                        <a:t>흉수 또는 흉막 비후 </a:t>
                      </a:r>
                      <a:r>
                        <a:rPr lang="en-US" altLang="ko-KR" sz="1100" kern="0" spc="0">
                          <a:effectLst/>
                        </a:rPr>
                        <a:t>(</a:t>
                      </a:r>
                      <a:r>
                        <a:rPr lang="en-US" sz="1100" kern="0" spc="0">
                          <a:effectLst/>
                        </a:rPr>
                        <a:t>Pleural effusion or thickening)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982" marR="78982" marT="36453" marB="36453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3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관상동맥 석회화 </a:t>
                      </a:r>
                      <a:r>
                        <a:rPr lang="en-US" altLang="ko-KR" sz="1100" kern="0" spc="0" dirty="0">
                          <a:effectLst/>
                        </a:rPr>
                        <a:t>(</a:t>
                      </a:r>
                      <a:r>
                        <a:rPr lang="en-US" sz="1100" kern="0" spc="0" dirty="0">
                          <a:effectLst/>
                        </a:rPr>
                        <a:t>Coronary artery calcifications)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982" marR="78982" marT="36453" marB="36453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63544" y="2235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65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표준판독소견서</a:t>
            </a:r>
            <a:r>
              <a:rPr lang="en-US" altLang="ko-KR" dirty="0"/>
              <a:t>(</a:t>
            </a:r>
            <a:r>
              <a:rPr lang="ko-KR" altLang="en-US" dirty="0"/>
              <a:t>전립선</a:t>
            </a:r>
            <a:r>
              <a:rPr lang="en-US" altLang="ko-KR" dirty="0"/>
              <a:t> MRI)</a:t>
            </a:r>
            <a:endParaRPr lang="ko-KR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25158" y="24680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54110"/>
              </p:ext>
            </p:extLst>
          </p:nvPr>
        </p:nvGraphicFramePr>
        <p:xfrm>
          <a:off x="1006250" y="1772816"/>
          <a:ext cx="7893500" cy="35184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789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65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effectLst/>
                        </a:rPr>
                        <a:t>전립선 자기공명영상 검사 판독소견서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210" marR="80210" marT="37020" marB="370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51"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effectLst/>
                        </a:rPr>
                        <a:t>전립선 부피를 표기한다</a:t>
                      </a:r>
                      <a:r>
                        <a:rPr lang="en-US" altLang="ko-KR" sz="2400" kern="0" spc="0">
                          <a:effectLst/>
                        </a:rPr>
                        <a:t>.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210" marR="80210" marT="37020" marB="370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51"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effectLst/>
                        </a:rPr>
                        <a:t>병변의 장경을 표기한다</a:t>
                      </a:r>
                      <a:r>
                        <a:rPr lang="en-US" altLang="ko-KR" sz="2400" kern="0" spc="0">
                          <a:effectLst/>
                        </a:rPr>
                        <a:t>.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210" marR="80210" marT="37020" marB="370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51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effectLst/>
                        </a:rPr>
                        <a:t>병변의 위치</a:t>
                      </a:r>
                      <a:r>
                        <a:rPr lang="en-US" altLang="ko-KR" sz="2400" kern="0" spc="0">
                          <a:effectLst/>
                        </a:rPr>
                        <a:t>: </a:t>
                      </a:r>
                      <a:r>
                        <a:rPr lang="ko-KR" altLang="en-US" sz="2400" kern="0" spc="0">
                          <a:effectLst/>
                        </a:rPr>
                        <a:t>구역</a:t>
                      </a:r>
                      <a:r>
                        <a:rPr lang="en-US" altLang="ko-KR" sz="2400" kern="0" spc="0">
                          <a:effectLst/>
                        </a:rPr>
                        <a:t>(zone)</a:t>
                      </a:r>
                      <a:r>
                        <a:rPr lang="ko-KR" altLang="en-US" sz="2400" kern="0" spc="0">
                          <a:effectLst/>
                        </a:rPr>
                        <a:t>을 구분해서 표기한다</a:t>
                      </a:r>
                      <a:r>
                        <a:rPr lang="en-US" altLang="ko-KR" sz="2400" kern="0" spc="0">
                          <a:effectLst/>
                        </a:rPr>
                        <a:t>.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210" marR="80210" marT="37020" marB="370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51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effectLst/>
                        </a:rPr>
                        <a:t>병변의 위치</a:t>
                      </a:r>
                      <a:r>
                        <a:rPr lang="en-US" altLang="ko-KR" sz="2400" kern="0" spc="0">
                          <a:effectLst/>
                        </a:rPr>
                        <a:t>: </a:t>
                      </a:r>
                      <a:r>
                        <a:rPr lang="ko-KR" altLang="en-US" sz="2400" kern="0" spc="0">
                          <a:effectLst/>
                        </a:rPr>
                        <a:t>좌</a:t>
                      </a:r>
                      <a:r>
                        <a:rPr lang="en-US" altLang="ko-KR" sz="2400" kern="0" spc="0">
                          <a:effectLst/>
                        </a:rPr>
                        <a:t>, </a:t>
                      </a:r>
                      <a:r>
                        <a:rPr lang="ko-KR" altLang="en-US" sz="2400" kern="0" spc="0">
                          <a:effectLst/>
                        </a:rPr>
                        <a:t>우를 구분해서 표기한다</a:t>
                      </a:r>
                      <a:r>
                        <a:rPr lang="en-US" altLang="ko-KR" sz="2400" kern="0" spc="0">
                          <a:effectLst/>
                        </a:rPr>
                        <a:t>.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210" marR="80210" marT="37020" marB="370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51"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effectLst/>
                        </a:rPr>
                        <a:t>전립선 외 침범 여부를 표기한다</a:t>
                      </a:r>
                      <a:r>
                        <a:rPr lang="en-US" altLang="ko-KR" sz="2400" kern="0" spc="0">
                          <a:effectLst/>
                        </a:rPr>
                        <a:t>.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210" marR="80210" marT="37020" marB="370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51"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effectLst/>
                        </a:rPr>
                        <a:t>결론</a:t>
                      </a:r>
                      <a:r>
                        <a:rPr lang="en-US" altLang="ko-KR" sz="2400" kern="0" spc="0">
                          <a:effectLst/>
                        </a:rPr>
                        <a:t>: PI-RADS category</a:t>
                      </a:r>
                      <a:r>
                        <a:rPr lang="ko-KR" altLang="en-US" sz="2400" kern="0" spc="0">
                          <a:effectLst/>
                        </a:rPr>
                        <a:t>를 사용하여 기술한다</a:t>
                      </a:r>
                      <a:r>
                        <a:rPr lang="en-US" altLang="ko-KR" sz="2400" kern="0" spc="0">
                          <a:effectLst/>
                        </a:rPr>
                        <a:t>.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210" marR="80210" marT="37020" marB="370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51"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effectLst/>
                        </a:rPr>
                        <a:t>결론</a:t>
                      </a:r>
                      <a:r>
                        <a:rPr lang="en-US" altLang="ko-KR" sz="2400" kern="0" spc="0" dirty="0">
                          <a:effectLst/>
                        </a:rPr>
                        <a:t>: </a:t>
                      </a:r>
                      <a:r>
                        <a:rPr lang="ko-KR" altLang="en-US" sz="2400" kern="0" spc="0" dirty="0">
                          <a:effectLst/>
                        </a:rPr>
                        <a:t>영상의학적 </a:t>
                      </a:r>
                      <a:r>
                        <a:rPr lang="en-US" altLang="ko-KR" sz="2400" kern="0" spc="0" dirty="0">
                          <a:effectLst/>
                        </a:rPr>
                        <a:t>TNM</a:t>
                      </a:r>
                      <a:r>
                        <a:rPr lang="ko-KR" altLang="en-US" sz="2400" kern="0" spc="0" dirty="0">
                          <a:effectLst/>
                        </a:rPr>
                        <a:t>병기를 표기한다</a:t>
                      </a:r>
                      <a:r>
                        <a:rPr lang="en-US" altLang="ko-KR" sz="2400" kern="0" spc="0" dirty="0">
                          <a:effectLst/>
                        </a:rPr>
                        <a:t>.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210" marR="80210" marT="37020" marB="370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95300" y="3012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8196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표준판독소견서</a:t>
            </a:r>
            <a:r>
              <a:rPr lang="en-US" altLang="ko-KR" dirty="0"/>
              <a:t> </a:t>
            </a:r>
            <a:r>
              <a:rPr lang="ko-KR" altLang="en-US" dirty="0"/>
              <a:t>사용자 설명서</a:t>
            </a:r>
            <a:r>
              <a:rPr lang="en-US" altLang="ko-KR" dirty="0"/>
              <a:t>(</a:t>
            </a:r>
            <a:r>
              <a:rPr lang="ko-KR" altLang="en-US" dirty="0"/>
              <a:t>예시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44488" y="980728"/>
            <a:ext cx="9402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1)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전립선 부피를 표기한다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  <a:p>
            <a:pPr fontAlgn="base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전립선의 부피 부피 측정 방법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축상면에서의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최대 전후 길이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x 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축상면에서의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최대 좌우 길이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x 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시상면에서의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최대 상하 길이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x 0.52 (mL)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  <a:p>
            <a:pPr fontAlgn="base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전립선 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축상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T2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강조영상에서 전립선이 가장 크게 보이는 면을 선택하여 전후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좌우 길이를 측정</a:t>
            </a:r>
          </a:p>
          <a:p>
            <a:pPr fontAlgn="base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시상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T2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강조영상에서 전립선이 가장 크게 보이는 면을 선택하여 상하 길이를 측정하는데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전립선의 축과 일치하는 방향으로 측정함</a:t>
            </a:r>
          </a:p>
        </p:txBody>
      </p:sp>
      <p:pic>
        <p:nvPicPr>
          <p:cNvPr id="6159" name="_x181045560" descr="EMB00003018ba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55" y="3291096"/>
            <a:ext cx="2617523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_x180766160" descr="EMB00003018ba5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45" y="3291096"/>
            <a:ext cx="2625868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67190" y="40525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203336" y="5795972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dirty="0"/>
              <a:t>전후</a:t>
            </a:r>
            <a:r>
              <a:rPr lang="en-US" altLang="ko-KR" dirty="0"/>
              <a:t>, </a:t>
            </a:r>
            <a:r>
              <a:rPr lang="ko-KR" altLang="en-US" dirty="0"/>
              <a:t>좌우 길이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597447" y="5795972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dirty="0"/>
              <a:t>상하 길이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81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07912" y="1812385"/>
            <a:ext cx="46349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Tx/>
              <a:buChar char="-"/>
            </a:pPr>
            <a:r>
              <a:rPr lang="en-US" altLang="ko-KR" spc="-150" dirty="0">
                <a:latin typeface="나눔고딕" pitchFamily="50" charset="-127"/>
                <a:ea typeface="나눔고딕" pitchFamily="50" charset="-127"/>
              </a:rPr>
              <a:t>2013</a:t>
            </a:r>
            <a:r>
              <a:rPr lang="ko-KR" altLang="en-US" spc="-150" dirty="0">
                <a:latin typeface="나눔고딕" pitchFamily="50" charset="-127"/>
                <a:ea typeface="나눔고딕" pitchFamily="50" charset="-127"/>
              </a:rPr>
              <a:t>년 건강보험심사평가원의 용역과제로 서울대학교</a:t>
            </a:r>
            <a:r>
              <a:rPr lang="en-US" altLang="ko-KR" spc="-15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pc="-150" dirty="0" err="1">
                <a:latin typeface="나눔고딕" pitchFamily="50" charset="-127"/>
                <a:ea typeface="나눔고딕" pitchFamily="50" charset="-127"/>
              </a:rPr>
              <a:t>분당서울대학교병원</a:t>
            </a:r>
            <a:r>
              <a:rPr lang="en-US" altLang="ko-KR" spc="-150" dirty="0">
                <a:latin typeface="나눔고딕" pitchFamily="50" charset="-127"/>
                <a:ea typeface="나눔고딕" pitchFamily="50" charset="-127"/>
              </a:rPr>
              <a:t>), </a:t>
            </a:r>
            <a:r>
              <a:rPr lang="ko-KR" altLang="en-US" spc="-150" dirty="0">
                <a:latin typeface="나눔고딕" pitchFamily="50" charset="-127"/>
                <a:ea typeface="나눔고딕" pitchFamily="50" charset="-127"/>
              </a:rPr>
              <a:t>대한영상의학회</a:t>
            </a:r>
            <a:r>
              <a:rPr lang="en-US" altLang="ko-KR" spc="-150" dirty="0">
                <a:latin typeface="나눔고딕" pitchFamily="50" charset="-127"/>
                <a:ea typeface="나눔고딕" pitchFamily="50" charset="-127"/>
              </a:rPr>
              <a:t>, (</a:t>
            </a:r>
            <a:r>
              <a:rPr lang="ko-KR" altLang="en-US" spc="-150" dirty="0">
                <a:latin typeface="나눔고딕" pitchFamily="50" charset="-127"/>
                <a:ea typeface="나눔고딕" pitchFamily="50" charset="-127"/>
              </a:rPr>
              <a:t>재</a:t>
            </a:r>
            <a:r>
              <a:rPr lang="en-US" altLang="ko-KR" spc="-150" dirty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pc="-150" dirty="0" err="1">
                <a:latin typeface="나눔고딕" pitchFamily="50" charset="-127"/>
                <a:ea typeface="나눔고딕" pitchFamily="50" charset="-127"/>
              </a:rPr>
              <a:t>한국의료영상품질관리원</a:t>
            </a:r>
            <a:r>
              <a:rPr lang="ko-KR" altLang="en-US" spc="-15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pc="-15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pc="-150" dirty="0">
                <a:latin typeface="나눔고딕" pitchFamily="50" charset="-127"/>
                <a:ea typeface="나눔고딕" pitchFamily="50" charset="-127"/>
              </a:rPr>
              <a:t>주</a:t>
            </a:r>
            <a:r>
              <a:rPr lang="en-US" altLang="ko-KR" spc="-150" dirty="0">
                <a:latin typeface="나눔고딕" pitchFamily="50" charset="-127"/>
                <a:ea typeface="나눔고딕" pitchFamily="50" charset="-127"/>
              </a:rPr>
              <a:t>) KT</a:t>
            </a:r>
            <a:r>
              <a:rPr lang="ko-KR" altLang="en-US" spc="-150" dirty="0">
                <a:latin typeface="나눔고딕" pitchFamily="50" charset="-127"/>
                <a:ea typeface="나눔고딕" pitchFamily="50" charset="-127"/>
              </a:rPr>
              <a:t>가 “고가영상검사 적정관리 방안연구”를 진행함 </a:t>
            </a:r>
            <a:endParaRPr lang="en-US" altLang="ko-KR" spc="-150" dirty="0">
              <a:latin typeface="나눔고딕" pitchFamily="50" charset="-127"/>
              <a:ea typeface="나눔고딕" pitchFamily="50" charset="-127"/>
            </a:endParaRPr>
          </a:p>
          <a:p>
            <a:pPr marL="285750" indent="-285750" algn="just" fontAlgn="base">
              <a:buFontTx/>
              <a:buChar char="-"/>
            </a:pPr>
            <a:r>
              <a:rPr lang="ko-KR" altLang="en-US" spc="-150" dirty="0">
                <a:latin typeface="나눔고딕" pitchFamily="50" charset="-127"/>
                <a:ea typeface="나눔고딕" pitchFamily="50" charset="-127"/>
              </a:rPr>
              <a:t>이 연구에서  대한영상의학회는 “</a:t>
            </a:r>
            <a:r>
              <a:rPr lang="en-US" altLang="ko-KR" spc="-150" dirty="0">
                <a:latin typeface="나눔고딕" pitchFamily="50" charset="-127"/>
                <a:ea typeface="나눔고딕" pitchFamily="50" charset="-127"/>
              </a:rPr>
              <a:t>CT </a:t>
            </a:r>
            <a:r>
              <a:rPr lang="ko-KR" altLang="en-US" spc="-150" dirty="0">
                <a:latin typeface="나눔고딕" pitchFamily="50" charset="-127"/>
                <a:ea typeface="나눔고딕" pitchFamily="50" charset="-127"/>
              </a:rPr>
              <a:t>검사 및 재검사 </a:t>
            </a:r>
            <a:r>
              <a:rPr lang="ko-KR" altLang="en-US" spc="-150" dirty="0" err="1">
                <a:latin typeface="나눔고딕" pitchFamily="50" charset="-127"/>
                <a:ea typeface="나눔고딕" pitchFamily="50" charset="-127"/>
              </a:rPr>
              <a:t>가이드라인”을</a:t>
            </a:r>
            <a:r>
              <a:rPr lang="ko-KR" altLang="en-US" spc="-150" dirty="0">
                <a:latin typeface="나눔고딕" pitchFamily="50" charset="-127"/>
                <a:ea typeface="나눔고딕" pitchFamily="50" charset="-127"/>
              </a:rPr>
              <a:t> 개발하였고 </a:t>
            </a:r>
            <a:r>
              <a:rPr lang="en-US" altLang="ko-KR" spc="-150" dirty="0">
                <a:latin typeface="나눔고딕" pitchFamily="50" charset="-127"/>
                <a:ea typeface="나눔고딕" pitchFamily="50" charset="-127"/>
              </a:rPr>
              <a:t>2014</a:t>
            </a:r>
            <a:r>
              <a:rPr lang="ko-KR" altLang="en-US" spc="-150" dirty="0">
                <a:latin typeface="나눔고딕" pitchFamily="50" charset="-127"/>
                <a:ea typeface="나눔고딕" pitchFamily="50" charset="-127"/>
              </a:rPr>
              <a:t>년도에는 가이드라인 적용 전 실태조사를 시행</a:t>
            </a:r>
            <a:r>
              <a:rPr lang="en-US" altLang="ko-KR" spc="-15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pc="-150" dirty="0">
                <a:latin typeface="나눔고딕" pitchFamily="50" charset="-127"/>
                <a:ea typeface="나눔고딕" pitchFamily="50" charset="-127"/>
              </a:rPr>
              <a:t>이를 통하여 재검사 원인에 대한 분석과 가이드라인의 적용성에 대해 검토한 바 있으나 그 후 적용이 실행되지는 않고 있음</a:t>
            </a:r>
            <a:r>
              <a:rPr lang="en-US" altLang="ko-KR" spc="-150" dirty="0"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pPr algn="just" fontAlgn="base"/>
            <a:endParaRPr lang="en-US" altLang="ko-KR" kern="0" spc="-15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51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48525" y="21108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86758008" descr="EMB0000161c3c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92" y="772441"/>
            <a:ext cx="4871208" cy="584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57465" y="4724566"/>
            <a:ext cx="3958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재판독</a:t>
            </a:r>
            <a:r>
              <a:rPr lang="ko-KR" altLang="en-US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요청에 대한 임상의사 설문조사 시행</a:t>
            </a:r>
            <a:endParaRPr lang="en-US" altLang="ko-KR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재판독은</a:t>
            </a:r>
            <a:r>
              <a:rPr lang="ko-KR" altLang="en-US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꼭 필요하다 </a:t>
            </a:r>
            <a:endParaRPr lang="en-US" altLang="ko-KR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6290" y="134076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재촬영 관련 정책 및 연구 현황</a:t>
            </a:r>
            <a:endParaRPr lang="ko-KR" altLang="en-US" b="1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재촬영 저감 프로세스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2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재검사 사유코드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51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51653"/>
              </p:ext>
            </p:extLst>
          </p:nvPr>
        </p:nvGraphicFramePr>
        <p:xfrm>
          <a:off x="349831" y="1052736"/>
          <a:ext cx="9154160" cy="520495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90330">
                  <a:extLst>
                    <a:ext uri="{9D8B030D-6E8A-4147-A177-3AD203B41FA5}">
                      <a16:colId xmlns:a16="http://schemas.microsoft.com/office/drawing/2014/main" val="1225987558"/>
                    </a:ext>
                  </a:extLst>
                </a:gridCol>
                <a:gridCol w="6215039">
                  <a:extLst>
                    <a:ext uri="{9D8B030D-6E8A-4147-A177-3AD203B41FA5}">
                      <a16:colId xmlns:a16="http://schemas.microsoft.com/office/drawing/2014/main" val="2017302326"/>
                    </a:ext>
                  </a:extLst>
                </a:gridCol>
                <a:gridCol w="2248791">
                  <a:extLst>
                    <a:ext uri="{9D8B030D-6E8A-4147-A177-3AD203B41FA5}">
                      <a16:colId xmlns:a16="http://schemas.microsoft.com/office/drawing/2014/main" val="1912129528"/>
                    </a:ext>
                  </a:extLst>
                </a:gridCol>
              </a:tblGrid>
              <a:tr h="4793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50" dirty="0">
                          <a:effectLst/>
                        </a:rPr>
                        <a:t>코드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 dirty="0">
                          <a:effectLst/>
                        </a:rPr>
                        <a:t>정 의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 dirty="0">
                          <a:effectLst/>
                        </a:rPr>
                        <a:t>비 고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val="4268928516"/>
                  </a:ext>
                </a:extLst>
              </a:tr>
              <a:tr h="5647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effectLst/>
                        </a:rPr>
                        <a:t>S1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effectLst/>
                        </a:rPr>
                        <a:t>원 검사만으로 진단 및 치료방향을 판단하기 곤란한 경우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effectLst/>
                        </a:rPr>
                        <a:t>꼭 필요한 추가검사</a:t>
                      </a:r>
                      <a:endParaRPr lang="ko-KR" altLang="en-US" sz="1600" kern="0" spc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>
                          <a:effectLst/>
                        </a:rPr>
                        <a:t>(Supplementary)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val="1488542721"/>
                  </a:ext>
                </a:extLst>
              </a:tr>
              <a:tr h="3561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effectLst/>
                        </a:rPr>
                        <a:t>D1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effectLst/>
                        </a:rPr>
                        <a:t>화질불량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 row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effectLst/>
                        </a:rPr>
                        <a:t>허용 가능한 중복검사</a:t>
                      </a:r>
                      <a:endParaRPr lang="ko-KR" altLang="en-US" sz="1600" kern="0" spc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>
                          <a:effectLst/>
                        </a:rPr>
                        <a:t>(Duplicate)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val="2866143115"/>
                  </a:ext>
                </a:extLst>
              </a:tr>
              <a:tr h="3561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effectLst/>
                        </a:rPr>
                        <a:t>D2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effectLst/>
                        </a:rPr>
                        <a:t>검사부위 불충분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452139"/>
                  </a:ext>
                </a:extLst>
              </a:tr>
              <a:tr h="3561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effectLst/>
                        </a:rPr>
                        <a:t>D3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effectLst/>
                        </a:rPr>
                        <a:t>기타 허용 가능한 중복검사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961507"/>
                  </a:ext>
                </a:extLst>
              </a:tr>
              <a:tr h="5155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effectLst/>
                        </a:rPr>
                        <a:t>F1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effectLst/>
                        </a:rPr>
                        <a:t>수술이나 시술 후 합병증이 의심되거나 증상호전이 없는 경우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 row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effectLst/>
                        </a:rPr>
                        <a:t>추적검사</a:t>
                      </a:r>
                      <a:r>
                        <a:rPr lang="en-US" altLang="ko-KR" sz="1600" kern="0" spc="-50" dirty="0">
                          <a:effectLst/>
                        </a:rPr>
                        <a:t>(</a:t>
                      </a:r>
                      <a:r>
                        <a:rPr lang="en-US" sz="1600" kern="0" spc="-50" dirty="0">
                          <a:effectLst/>
                        </a:rPr>
                        <a:t>Follow-up)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val="160686390"/>
                  </a:ext>
                </a:extLst>
              </a:tr>
              <a:tr h="5155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effectLst/>
                        </a:rPr>
                        <a:t>F2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80" dirty="0">
                          <a:effectLst/>
                        </a:rPr>
                        <a:t>수술여부와 관계없이 환자의 임상양상이 바뀌었다고 의사가 </a:t>
                      </a:r>
                      <a:r>
                        <a:rPr lang="ko-KR" altLang="en-US" sz="1600" kern="0" spc="-50" dirty="0">
                          <a:effectLst/>
                        </a:rPr>
                        <a:t>판단하는 경우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256077"/>
                  </a:ext>
                </a:extLst>
              </a:tr>
              <a:tr h="5155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effectLst/>
                        </a:rPr>
                        <a:t>F3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effectLst/>
                        </a:rPr>
                        <a:t>기타 추적검사</a:t>
                      </a:r>
                      <a:r>
                        <a:rPr lang="en-US" altLang="ko-KR" sz="1600" kern="0" spc="-30" dirty="0">
                          <a:effectLst/>
                        </a:rPr>
                        <a:t>(CT</a:t>
                      </a:r>
                      <a:r>
                        <a:rPr lang="ko-KR" altLang="en-US" sz="1600" kern="0" spc="-30" dirty="0">
                          <a:effectLst/>
                        </a:rPr>
                        <a:t>로 환자의 상태를 확인하는 것이 환자에게 </a:t>
                      </a:r>
                      <a:r>
                        <a:rPr lang="ko-KR" altLang="en-US" sz="1600" kern="0" spc="-50" dirty="0">
                          <a:effectLst/>
                        </a:rPr>
                        <a:t>분명한 이득이 되는 경우</a:t>
                      </a:r>
                      <a:r>
                        <a:rPr lang="en-US" altLang="ko-KR" sz="1600" kern="0" spc="-50" dirty="0">
                          <a:effectLst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807827"/>
                  </a:ext>
                </a:extLst>
              </a:tr>
              <a:tr h="5633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effectLst/>
                        </a:rPr>
                        <a:t>U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effectLst/>
                        </a:rPr>
                        <a:t>이유 없음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effectLst/>
                        </a:rPr>
                        <a:t>불필요한 재검사</a:t>
                      </a:r>
                      <a:endParaRPr lang="ko-KR" altLang="en-US" sz="1600" kern="0" spc="0" dirty="0">
                        <a:effectLst/>
                      </a:endParaRPr>
                    </a:p>
                    <a:p>
                      <a:pPr marL="43180" marR="0" indent="-431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effectLst/>
                        </a:rPr>
                        <a:t>(</a:t>
                      </a:r>
                      <a:r>
                        <a:rPr lang="en-US" sz="1600" kern="0" spc="-50" dirty="0">
                          <a:effectLst/>
                        </a:rPr>
                        <a:t>Unnecessary/unneeded exam)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val="2593358840"/>
                  </a:ext>
                </a:extLst>
              </a:tr>
              <a:tr h="5633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effectLst/>
                        </a:rPr>
                        <a:t>X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effectLst/>
                        </a:rPr>
                        <a:t>원 검사 시행목적과 관련 없는 다른 목적으로 시행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effectLst/>
                        </a:rPr>
                        <a:t>무관검사</a:t>
                      </a:r>
                      <a:endParaRPr lang="ko-KR" altLang="en-US" sz="1600" kern="0" spc="0" dirty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effectLst/>
                        </a:rPr>
                        <a:t>(</a:t>
                      </a:r>
                      <a:r>
                        <a:rPr lang="en-US" sz="1600" kern="0" spc="-50" dirty="0">
                          <a:effectLst/>
                        </a:rPr>
                        <a:t>Unrelated)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val="1376899257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48525" y="21108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4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재촬영 저감 프로세스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51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48525" y="25352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5100" y="3150337"/>
            <a:ext cx="180784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HY울릉도M" pitchFamily="18" charset="-127"/>
                <a:ea typeface="HY울릉도M" pitchFamily="18" charset="-127"/>
              </a:rPr>
              <a:t>원병원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 검사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7100" y="3140693"/>
            <a:ext cx="180784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전원병원</a:t>
            </a:r>
          </a:p>
        </p:txBody>
      </p:sp>
      <p:cxnSp>
        <p:nvCxnSpPr>
          <p:cNvPr id="12" name="직선 화살표 연결선 11"/>
          <p:cNvCxnSpPr>
            <a:stCxn id="4" idx="0"/>
          </p:cNvCxnSpPr>
          <p:nvPr/>
        </p:nvCxnSpPr>
        <p:spPr>
          <a:xfrm flipV="1">
            <a:off x="1069022" y="1948401"/>
            <a:ext cx="1217613" cy="12019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>
          <a:xfrm>
            <a:off x="2187575" y="1559781"/>
            <a:ext cx="1502410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Cloud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16" name="직선 화살표 연결선 15"/>
          <p:cNvCxnSpPr>
            <a:stCxn id="13" idx="5"/>
            <a:endCxn id="10" idx="0"/>
          </p:cNvCxnSpPr>
          <p:nvPr/>
        </p:nvCxnSpPr>
        <p:spPr>
          <a:xfrm>
            <a:off x="3469962" y="2002059"/>
            <a:ext cx="901060" cy="11386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V="1">
            <a:off x="1069022" y="1938757"/>
            <a:ext cx="1217613" cy="12019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3469962" y="1992415"/>
            <a:ext cx="901060" cy="113863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196" name="Picture 4" descr="Image result for patie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0" y="3708621"/>
            <a:ext cx="1535086" cy="12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pati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36" y="2999489"/>
            <a:ext cx="998167" cy="9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CT image st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45" y="1844578"/>
            <a:ext cx="1083469" cy="6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Image result for CT image st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7" y="1800763"/>
            <a:ext cx="1083469" cy="6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2" descr="Image result for 판독소견서"/>
          <p:cNvSpPr>
            <a:spLocks noChangeAspect="1" noChangeArrowheads="1"/>
          </p:cNvSpPr>
          <p:nvPr/>
        </p:nvSpPr>
        <p:spPr bwMode="auto">
          <a:xfrm>
            <a:off x="182298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798859"/>
            <a:ext cx="604144" cy="77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6" y="1736946"/>
            <a:ext cx="604144" cy="77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오른쪽 화살표 22"/>
          <p:cNvSpPr/>
          <p:nvPr/>
        </p:nvSpPr>
        <p:spPr>
          <a:xfrm>
            <a:off x="5506085" y="2943797"/>
            <a:ext cx="1915160" cy="782412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영상저장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86345" y="3150337"/>
            <a:ext cx="180784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치료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603081" y="4262515"/>
            <a:ext cx="1403350" cy="6553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재판독</a:t>
            </a:r>
            <a:endParaRPr lang="ko-KR" altLang="en-US" dirty="0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5609273" y="5221952"/>
            <a:ext cx="1403350" cy="6553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재촬영</a:t>
            </a:r>
          </a:p>
        </p:txBody>
      </p:sp>
      <p:cxnSp>
        <p:nvCxnSpPr>
          <p:cNvPr id="28" name="직선 화살표 연결선 27"/>
          <p:cNvCxnSpPr>
            <a:endCxn id="25" idx="1"/>
          </p:cNvCxnSpPr>
          <p:nvPr/>
        </p:nvCxnSpPr>
        <p:spPr>
          <a:xfrm>
            <a:off x="4360704" y="3519669"/>
            <a:ext cx="1242378" cy="107050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10" idx="2"/>
            <a:endCxn id="35" idx="1"/>
          </p:cNvCxnSpPr>
          <p:nvPr/>
        </p:nvCxnSpPr>
        <p:spPr>
          <a:xfrm>
            <a:off x="4371023" y="3510026"/>
            <a:ext cx="1238250" cy="20395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25" idx="2"/>
            <a:endCxn id="35" idx="0"/>
          </p:cNvCxnSpPr>
          <p:nvPr/>
        </p:nvCxnSpPr>
        <p:spPr>
          <a:xfrm>
            <a:off x="6304757" y="4917836"/>
            <a:ext cx="6191" cy="30411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25" idx="3"/>
            <a:endCxn id="32" idx="2"/>
          </p:cNvCxnSpPr>
          <p:nvPr/>
        </p:nvCxnSpPr>
        <p:spPr>
          <a:xfrm flipV="1">
            <a:off x="7006432" y="3519669"/>
            <a:ext cx="1483836" cy="107050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35" idx="3"/>
            <a:endCxn id="32" idx="2"/>
          </p:cNvCxnSpPr>
          <p:nvPr/>
        </p:nvCxnSpPr>
        <p:spPr>
          <a:xfrm flipV="1">
            <a:off x="7012623" y="3519670"/>
            <a:ext cx="1477645" cy="202994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타원형 설명선 43"/>
          <p:cNvSpPr/>
          <p:nvPr/>
        </p:nvSpPr>
        <p:spPr>
          <a:xfrm>
            <a:off x="6310948" y="1316652"/>
            <a:ext cx="1898650" cy="1614968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수가필요</a:t>
            </a:r>
            <a:r>
              <a:rPr lang="en-US" altLang="ko-KR" dirty="0"/>
              <a:t>!!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16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영상품질기준 마련</a:t>
            </a:r>
            <a:r>
              <a:rPr lang="en-US" altLang="ko-KR" dirty="0"/>
              <a:t>(</a:t>
            </a:r>
            <a:r>
              <a:rPr lang="ko-KR" altLang="en-US" dirty="0"/>
              <a:t>표준검사 프로토콜 마련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51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48525" y="21108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2475196504"/>
              </p:ext>
            </p:extLst>
          </p:nvPr>
        </p:nvGraphicFramePr>
        <p:xfrm>
          <a:off x="245788" y="873149"/>
          <a:ext cx="9459113" cy="165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9749" y="2653820"/>
            <a:ext cx="934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영상품질 기준 마련을 위해 선정된 프로토콜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513741"/>
              </p:ext>
            </p:extLst>
          </p:nvPr>
        </p:nvGraphicFramePr>
        <p:xfrm>
          <a:off x="799494" y="3306177"/>
          <a:ext cx="8463546" cy="298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1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분야 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프로토콜 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비고 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흉부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일반흉부 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CT, </a:t>
                      </a:r>
                      <a:r>
                        <a:rPr lang="ko-KR" altLang="en-US" dirty="0" err="1">
                          <a:latin typeface="나눔고딕" pitchFamily="50" charset="-127"/>
                          <a:ea typeface="나눔고딕" pitchFamily="50" charset="-127"/>
                        </a:rPr>
                        <a:t>저선량</a:t>
                      </a:r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 흉부 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CT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심장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관상동맥 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CT, </a:t>
                      </a:r>
                      <a:r>
                        <a:rPr lang="en-US" altLang="ko-KR" baseline="0" dirty="0"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baseline="0" dirty="0">
                          <a:latin typeface="나눔고딕" pitchFamily="50" charset="-127"/>
                          <a:ea typeface="나눔고딕" pitchFamily="50" charset="-127"/>
                        </a:rPr>
                        <a:t>심장 </a:t>
                      </a:r>
                      <a:r>
                        <a:rPr lang="en-US" altLang="ko-KR" baseline="0" dirty="0">
                          <a:latin typeface="나눔고딕" pitchFamily="50" charset="-127"/>
                          <a:ea typeface="나눔고딕" pitchFamily="50" charset="-127"/>
                        </a:rPr>
                        <a:t>MRI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복부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aseline="0" dirty="0">
                          <a:latin typeface="나눔고딕" pitchFamily="50" charset="-127"/>
                          <a:ea typeface="나눔고딕" pitchFamily="50" charset="-127"/>
                        </a:rPr>
                        <a:t>간 </a:t>
                      </a:r>
                      <a:r>
                        <a:rPr lang="en-US" altLang="ko-KR" baseline="0" dirty="0">
                          <a:latin typeface="나눔고딕" pitchFamily="50" charset="-127"/>
                          <a:ea typeface="나눔고딕" pitchFamily="50" charset="-127"/>
                        </a:rPr>
                        <a:t>MRI, </a:t>
                      </a:r>
                      <a:r>
                        <a:rPr lang="ko-KR" altLang="en-US" baseline="0" dirty="0">
                          <a:latin typeface="나눔고딕" pitchFamily="50" charset="-127"/>
                          <a:ea typeface="나눔고딕" pitchFamily="50" charset="-127"/>
                        </a:rPr>
                        <a:t>급성복통 </a:t>
                      </a:r>
                      <a:r>
                        <a:rPr lang="en-US" altLang="ko-KR" baseline="0" dirty="0">
                          <a:latin typeface="나눔고딕" pitchFamily="50" charset="-127"/>
                          <a:ea typeface="나눔고딕" pitchFamily="50" charset="-127"/>
                        </a:rPr>
                        <a:t>CT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비뇨기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전립선 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MRI, </a:t>
                      </a:r>
                      <a:r>
                        <a:rPr lang="ko-KR" altLang="en-US" baseline="0" dirty="0">
                          <a:latin typeface="나눔고딕" pitchFamily="50" charset="-127"/>
                          <a:ea typeface="나눔고딕" pitchFamily="50" charset="-127"/>
                        </a:rPr>
                        <a:t>혈뇨 평가를 위한 </a:t>
                      </a:r>
                      <a:r>
                        <a:rPr lang="en-US" altLang="ko-KR" baseline="0" dirty="0">
                          <a:latin typeface="나눔고딕" pitchFamily="50" charset="-127"/>
                          <a:ea typeface="나눔고딕" pitchFamily="50" charset="-127"/>
                        </a:rPr>
                        <a:t>CT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신경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aseline="0" dirty="0">
                          <a:latin typeface="나눔고딕" pitchFamily="50" charset="-127"/>
                          <a:ea typeface="나눔고딕" pitchFamily="50" charset="-127"/>
                        </a:rPr>
                        <a:t>두부외상 환자를 위한 </a:t>
                      </a:r>
                      <a:r>
                        <a:rPr lang="en-US" altLang="ko-KR" baseline="0" dirty="0">
                          <a:latin typeface="나눔고딕" pitchFamily="50" charset="-127"/>
                          <a:ea typeface="나눔고딕" pitchFamily="50" charset="-127"/>
                        </a:rPr>
                        <a:t>CT, CTA MRI 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유방</a:t>
                      </a:r>
                      <a:endParaRPr lang="en-US" altLang="ko-KR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유방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 MRI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>
                          <a:latin typeface="나눔고딕" pitchFamily="50" charset="-127"/>
                          <a:ea typeface="나눔고딕" pitchFamily="50" charset="-127"/>
                        </a:rPr>
                        <a:t>근골격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어깨 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MRI, </a:t>
                      </a:r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무릎 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MRI, </a:t>
                      </a:r>
                      <a:r>
                        <a:rPr lang="ko-KR" altLang="en-US" dirty="0">
                          <a:latin typeface="나눔고딕" pitchFamily="50" charset="-127"/>
                          <a:ea typeface="나눔고딕" pitchFamily="50" charset="-127"/>
                        </a:rPr>
                        <a:t>요추 </a:t>
                      </a:r>
                      <a:r>
                        <a:rPr lang="en-US" altLang="ko-KR" dirty="0">
                          <a:latin typeface="나눔고딕" pitchFamily="50" charset="-127"/>
                          <a:ea typeface="나눔고딕" pitchFamily="50" charset="-127"/>
                        </a:rPr>
                        <a:t>MRI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8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90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\\Mk-newpc\옥빈 맥 공유\보건산업진흥원\PSD\1.png"/>
          <p:cNvPicPr>
            <a:picLocks noChangeAspect="1" noChangeArrowheads="1"/>
          </p:cNvPicPr>
          <p:nvPr/>
        </p:nvPicPr>
        <p:blipFill>
          <a:blip r:embed="rId4" cstate="print"/>
          <a:srcRect l="20803" t="12907" r="61466" b="81378"/>
          <a:stretch>
            <a:fillRect/>
          </a:stretch>
        </p:blipFill>
        <p:spPr bwMode="auto">
          <a:xfrm>
            <a:off x="1640632" y="885371"/>
            <a:ext cx="3672407" cy="391886"/>
          </a:xfrm>
          <a:prstGeom prst="rect">
            <a:avLst/>
          </a:prstGeom>
          <a:noFill/>
        </p:spPr>
      </p:pic>
      <p:pic>
        <p:nvPicPr>
          <p:cNvPr id="22" name="Picture 6" descr="\\Mk-newpc\옥빈 맥 공유\보건산업진흥원\PSD\2.png"/>
          <p:cNvPicPr>
            <a:picLocks noChangeAspect="1" noChangeArrowheads="1"/>
          </p:cNvPicPr>
          <p:nvPr/>
        </p:nvPicPr>
        <p:blipFill>
          <a:blip r:embed="rId5" cstate="print"/>
          <a:srcRect l="49963" t="5076" r="36849" b="76510"/>
          <a:stretch>
            <a:fillRect/>
          </a:stretch>
        </p:blipFill>
        <p:spPr bwMode="auto">
          <a:xfrm>
            <a:off x="4949371" y="1000108"/>
            <a:ext cx="1306286" cy="1262743"/>
          </a:xfrm>
          <a:prstGeom prst="rect">
            <a:avLst/>
          </a:prstGeom>
          <a:noFill/>
        </p:spPr>
      </p:pic>
      <p:pic>
        <p:nvPicPr>
          <p:cNvPr id="23" name="Picture 6" descr="\\Mk-newpc\옥빈 맥 공유\보건산업진흥원\PSD\2.png"/>
          <p:cNvPicPr>
            <a:picLocks noChangeAspect="1" noChangeArrowheads="1"/>
          </p:cNvPicPr>
          <p:nvPr/>
        </p:nvPicPr>
        <p:blipFill>
          <a:blip r:embed="rId5" cstate="print"/>
          <a:srcRect l="50989" t="24125" r="37435" b="59154"/>
          <a:stretch>
            <a:fillRect/>
          </a:stretch>
        </p:blipFill>
        <p:spPr bwMode="auto">
          <a:xfrm>
            <a:off x="5050972" y="2306394"/>
            <a:ext cx="1146629" cy="1146628"/>
          </a:xfrm>
          <a:prstGeom prst="rect">
            <a:avLst/>
          </a:prstGeom>
          <a:noFill/>
        </p:spPr>
      </p:pic>
      <p:pic>
        <p:nvPicPr>
          <p:cNvPr id="24" name="Picture 6" descr="\\Mk-newpc\옥빈 맥 공유\보건산업진흥원\PSD\2.png"/>
          <p:cNvPicPr>
            <a:picLocks noChangeAspect="1" noChangeArrowheads="1"/>
          </p:cNvPicPr>
          <p:nvPr/>
        </p:nvPicPr>
        <p:blipFill>
          <a:blip r:embed="rId5" cstate="print"/>
          <a:srcRect l="51868" t="42539" r="37142" b="40528"/>
          <a:stretch>
            <a:fillRect/>
          </a:stretch>
        </p:blipFill>
        <p:spPr bwMode="auto">
          <a:xfrm>
            <a:off x="5138057" y="3569138"/>
            <a:ext cx="1088572" cy="1161143"/>
          </a:xfrm>
          <a:prstGeom prst="rect">
            <a:avLst/>
          </a:prstGeom>
          <a:noFill/>
        </p:spPr>
      </p:pic>
      <p:pic>
        <p:nvPicPr>
          <p:cNvPr id="25" name="Picture 6" descr="\\Mk-newpc\옥빈 맥 공유\보건산업진흥원\PSD\2.png"/>
          <p:cNvPicPr>
            <a:picLocks noChangeAspect="1" noChangeArrowheads="1"/>
          </p:cNvPicPr>
          <p:nvPr/>
        </p:nvPicPr>
        <p:blipFill>
          <a:blip r:embed="rId5" cstate="print"/>
          <a:srcRect l="51575" t="60742" r="37142" b="22325"/>
          <a:stretch>
            <a:fillRect/>
          </a:stretch>
        </p:blipFill>
        <p:spPr bwMode="auto">
          <a:xfrm>
            <a:off x="5109030" y="4817367"/>
            <a:ext cx="1117600" cy="1161143"/>
          </a:xfrm>
          <a:prstGeom prst="rect">
            <a:avLst/>
          </a:prstGeom>
          <a:noFill/>
        </p:spPr>
      </p:pic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5372347" y="1295757"/>
            <a:ext cx="556666" cy="686504"/>
          </a:xfrm>
          <a:prstGeom prst="ellipse">
            <a:avLst/>
          </a:prstGeom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 eaLnBrk="0" hangingPunct="0">
              <a:defRPr/>
            </a:pPr>
            <a:r>
              <a:rPr lang="en-US" altLang="ko-KR" sz="2700" spc="-90" dirty="0">
                <a:solidFill>
                  <a:srgbClr val="003346"/>
                </a:solidFill>
                <a:latin typeface="-웹윤고딕140" pitchFamily="18" charset="-127"/>
                <a:ea typeface="-웹윤고딕140" pitchFamily="18" charset="-127"/>
                <a:cs typeface="+mj-cs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51240" y="2644340"/>
            <a:ext cx="2300877" cy="503590"/>
          </a:xfrm>
          <a:prstGeom prst="rect">
            <a:avLst/>
          </a:prstGeom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eaLnBrk="0" hangingPunct="0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연구내용</a:t>
            </a:r>
            <a:r>
              <a:rPr lang="en-US" altLang="ko-KR" sz="28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28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방법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51241" y="3874172"/>
            <a:ext cx="1422432" cy="503590"/>
          </a:xfrm>
          <a:prstGeom prst="rect">
            <a:avLst/>
          </a:prstGeom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eaLnBrk="0" hangingPunct="0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연구결과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51241" y="5111008"/>
            <a:ext cx="3313975" cy="503590"/>
          </a:xfrm>
          <a:prstGeom prst="rect">
            <a:avLst/>
          </a:prstGeom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eaLnBrk="0" hangingPunct="0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기대효과와 활용방안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2480" y="571212"/>
            <a:ext cx="1582732" cy="1057588"/>
          </a:xfrm>
          <a:prstGeom prst="rect">
            <a:avLst/>
          </a:prstGeom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eaLnBrk="0" hangingPunct="0">
              <a:defRPr/>
            </a:pPr>
            <a:r>
              <a:rPr lang="ko-KR" altLang="en-US" sz="6400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40" pitchFamily="18" charset="-127"/>
                <a:ea typeface="-웹윤고딕140" pitchFamily="18" charset="-127"/>
                <a:cs typeface="+mj-cs"/>
              </a:rPr>
              <a:t>목차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28665" y="991334"/>
            <a:ext cx="526674" cy="226591"/>
          </a:xfrm>
          <a:prstGeom prst="rect">
            <a:avLst/>
          </a:prstGeom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eaLnBrk="0" hangingPunct="0">
              <a:defRPr/>
            </a:pPr>
            <a:r>
              <a:rPr lang="ko-KR" altLang="en-US" sz="1000" spc="-40" dirty="0">
                <a:solidFill>
                  <a:schemeClr val="bg1"/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발표제목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51239" y="1374340"/>
            <a:ext cx="1526627" cy="503590"/>
          </a:xfrm>
          <a:prstGeom prst="rect">
            <a:avLst/>
          </a:prstGeom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eaLnBrk="0" hangingPunct="0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목표</a:t>
            </a:r>
            <a:r>
              <a:rPr lang="en-US" altLang="ko-KR" sz="28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성과</a:t>
            </a:r>
          </a:p>
        </p:txBody>
      </p:sp>
      <p:sp>
        <p:nvSpPr>
          <p:cNvPr id="37" name="Oval 20"/>
          <p:cNvSpPr>
            <a:spLocks noChangeArrowheads="1"/>
          </p:cNvSpPr>
          <p:nvPr/>
        </p:nvSpPr>
        <p:spPr bwMode="auto">
          <a:xfrm>
            <a:off x="5343045" y="2527657"/>
            <a:ext cx="615273" cy="686504"/>
          </a:xfrm>
          <a:prstGeom prst="ellipse">
            <a:avLst/>
          </a:prstGeom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 eaLnBrk="0" hangingPunct="0">
              <a:defRPr/>
            </a:pPr>
            <a:r>
              <a:rPr lang="en-US" altLang="ko-KR" sz="2700" spc="-90" dirty="0">
                <a:solidFill>
                  <a:srgbClr val="003346"/>
                </a:solidFill>
                <a:latin typeface="-웹윤고딕140" pitchFamily="18" charset="-127"/>
                <a:ea typeface="-웹윤고딕140" pitchFamily="18" charset="-127"/>
                <a:cs typeface="+mj-cs"/>
              </a:rPr>
              <a:t>02</a:t>
            </a:r>
          </a:p>
        </p:txBody>
      </p:sp>
      <p:sp>
        <p:nvSpPr>
          <p:cNvPr id="38" name="Oval 20"/>
          <p:cNvSpPr>
            <a:spLocks noChangeArrowheads="1"/>
          </p:cNvSpPr>
          <p:nvPr/>
        </p:nvSpPr>
        <p:spPr bwMode="auto">
          <a:xfrm>
            <a:off x="5338536" y="3772257"/>
            <a:ext cx="624290" cy="686504"/>
          </a:xfrm>
          <a:prstGeom prst="ellipse">
            <a:avLst/>
          </a:prstGeom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 eaLnBrk="0" hangingPunct="0">
              <a:defRPr/>
            </a:pPr>
            <a:r>
              <a:rPr lang="en-US" altLang="ko-KR" sz="2700" spc="-90" dirty="0">
                <a:solidFill>
                  <a:srgbClr val="003346"/>
                </a:solidFill>
                <a:latin typeface="-웹윤고딕140" pitchFamily="18" charset="-127"/>
                <a:ea typeface="-웹윤고딕140" pitchFamily="18" charset="-127"/>
                <a:cs typeface="+mj-cs"/>
              </a:rPr>
              <a:t>03</a:t>
            </a:r>
          </a:p>
        </p:txBody>
      </p:sp>
      <p:sp>
        <p:nvSpPr>
          <p:cNvPr id="39" name="Oval 20"/>
          <p:cNvSpPr>
            <a:spLocks noChangeArrowheads="1"/>
          </p:cNvSpPr>
          <p:nvPr/>
        </p:nvSpPr>
        <p:spPr bwMode="auto">
          <a:xfrm>
            <a:off x="5337409" y="5004157"/>
            <a:ext cx="626545" cy="686504"/>
          </a:xfrm>
          <a:prstGeom prst="ellipse">
            <a:avLst/>
          </a:prstGeom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 eaLnBrk="0" hangingPunct="0">
              <a:defRPr/>
            </a:pPr>
            <a:r>
              <a:rPr lang="en-US" altLang="ko-KR" sz="2700" spc="-90" dirty="0">
                <a:solidFill>
                  <a:srgbClr val="003346"/>
                </a:solidFill>
                <a:latin typeface="-웹윤고딕140" pitchFamily="18" charset="-127"/>
                <a:ea typeface="-웹윤고딕140" pitchFamily="18" charset="-127"/>
                <a:cs typeface="+mj-cs"/>
              </a:rPr>
              <a:t>04</a:t>
            </a:r>
          </a:p>
        </p:txBody>
      </p:sp>
      <p:pic>
        <p:nvPicPr>
          <p:cNvPr id="41" name="Picture 5" descr="\\Mk-newpc\옥빈 맥 공유\보건산업진흥원\PSD\4.png"/>
          <p:cNvPicPr>
            <a:picLocks noChangeAspect="1" noChangeArrowheads="1"/>
          </p:cNvPicPr>
          <p:nvPr/>
        </p:nvPicPr>
        <p:blipFill>
          <a:blip r:embed="rId6" cstate="print"/>
          <a:srcRect l="12451" t="73441" r="68207" b="12378"/>
          <a:stretch>
            <a:fillRect/>
          </a:stretch>
        </p:blipFill>
        <p:spPr bwMode="auto">
          <a:xfrm>
            <a:off x="1233714" y="5036459"/>
            <a:ext cx="1915886" cy="972457"/>
          </a:xfrm>
          <a:prstGeom prst="rect">
            <a:avLst/>
          </a:prstGeom>
          <a:noFill/>
        </p:spPr>
      </p:pic>
      <p:pic>
        <p:nvPicPr>
          <p:cNvPr id="42" name="Picture 7" descr="\\Mk-newpc\옥빈 맥 공유\보건산업진흥원\PSD\3.png"/>
          <p:cNvPicPr>
            <a:picLocks noChangeAspect="1" noChangeArrowheads="1"/>
          </p:cNvPicPr>
          <p:nvPr/>
        </p:nvPicPr>
        <p:blipFill>
          <a:blip r:embed="rId7" cstate="print"/>
          <a:srcRect l="55532" t="21373" b="73759"/>
          <a:stretch>
            <a:fillRect/>
          </a:stretch>
        </p:blipFill>
        <p:spPr bwMode="auto">
          <a:xfrm>
            <a:off x="5500914" y="2117708"/>
            <a:ext cx="4404677" cy="333828"/>
          </a:xfrm>
          <a:prstGeom prst="rect">
            <a:avLst/>
          </a:prstGeom>
          <a:noFill/>
        </p:spPr>
      </p:pic>
      <p:pic>
        <p:nvPicPr>
          <p:cNvPr id="43" name="Picture 7" descr="\\Mk-newpc\옥빈 맥 공유\보건산업진흥원\PSD\3.png"/>
          <p:cNvPicPr>
            <a:picLocks noChangeAspect="1" noChangeArrowheads="1"/>
          </p:cNvPicPr>
          <p:nvPr/>
        </p:nvPicPr>
        <p:blipFill>
          <a:blip r:embed="rId7" cstate="print"/>
          <a:srcRect l="56997" t="40422" b="56615"/>
          <a:stretch>
            <a:fillRect/>
          </a:stretch>
        </p:blipFill>
        <p:spPr bwMode="auto">
          <a:xfrm>
            <a:off x="5646057" y="3423994"/>
            <a:ext cx="4259535" cy="203200"/>
          </a:xfrm>
          <a:prstGeom prst="rect">
            <a:avLst/>
          </a:prstGeom>
          <a:noFill/>
        </p:spPr>
      </p:pic>
      <p:pic>
        <p:nvPicPr>
          <p:cNvPr id="44" name="Picture 7" descr="\\Mk-newpc\옥빈 맥 공유\보건산업진흥원\PSD\3.png"/>
          <p:cNvPicPr>
            <a:picLocks noChangeAspect="1" noChangeArrowheads="1"/>
          </p:cNvPicPr>
          <p:nvPr/>
        </p:nvPicPr>
        <p:blipFill>
          <a:blip r:embed="rId7" cstate="print"/>
          <a:srcRect l="55532" t="58202" b="39047"/>
          <a:stretch>
            <a:fillRect/>
          </a:stretch>
        </p:blipFill>
        <p:spPr bwMode="auto">
          <a:xfrm>
            <a:off x="5500914" y="4643196"/>
            <a:ext cx="4404677" cy="188685"/>
          </a:xfrm>
          <a:prstGeom prst="rect">
            <a:avLst/>
          </a:prstGeom>
          <a:noFill/>
        </p:spPr>
      </p:pic>
      <p:sp>
        <p:nvSpPr>
          <p:cNvPr id="32" name="직사각형 31"/>
          <p:cNvSpPr/>
          <p:nvPr/>
        </p:nvSpPr>
        <p:spPr bwMode="auto">
          <a:xfrm rot="20654697">
            <a:off x="1411010" y="5316943"/>
            <a:ext cx="1728192" cy="2876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굴림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464" y="6556007"/>
            <a:ext cx="5247197" cy="257369"/>
          </a:xfrm>
          <a:prstGeom prst="rect">
            <a:avLst/>
          </a:prstGeom>
          <a:noFill/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eaLnBrk="0" hangingPunct="0">
              <a:defRPr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『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보건의료정보화를 위한 진료정보교류 기반 구축 및 활성화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』 3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차년도 결과발표회</a:t>
            </a:r>
          </a:p>
        </p:txBody>
      </p:sp>
    </p:spTree>
    <p:extLst>
      <p:ext uri="{BB962C8B-B14F-4D97-AF65-F5344CB8AC3E}">
        <p14:creationId xmlns:p14="http://schemas.microsoft.com/office/powerpoint/2010/main" val="48402342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영상품질기준 마련</a:t>
            </a:r>
            <a:r>
              <a:rPr lang="en-US" altLang="ko-KR" dirty="0"/>
              <a:t>(</a:t>
            </a:r>
            <a:r>
              <a:rPr lang="ko-KR" altLang="en-US" dirty="0"/>
              <a:t>표준검사 프로토콜 마련</a:t>
            </a:r>
            <a:r>
              <a:rPr lang="en-US" altLang="ko-KR" dirty="0"/>
              <a:t>)</a:t>
            </a:r>
            <a:r>
              <a:rPr lang="ko-KR" altLang="en-US" dirty="0"/>
              <a:t> 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51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48525" y="21108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63192"/>
              </p:ext>
            </p:extLst>
          </p:nvPr>
        </p:nvGraphicFramePr>
        <p:xfrm>
          <a:off x="412689" y="889674"/>
          <a:ext cx="9220831" cy="5563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5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20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항목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권고안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 ~ 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4 ~ 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7 ~ 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최종동의여부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견관절 중립위 혹은 약간 외회전 자세로 시행한다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사위 관상면을 포함한다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9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사위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시상면을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포함한다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4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축상면을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포함한다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1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사위영상면은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관절와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en-US" altLang="ko-KR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glenoid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fossa)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에 직각인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영상면으로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얻는다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사위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관상면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T2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강조영상을 포함하며 지방억제 포함이 가능하다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사위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시상면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T1 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강조영상을 포함한다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4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　</a:t>
                      </a:r>
                      <a:r>
                        <a:rPr lang="ko-KR" altLang="en-US" sz="1400" u="none" strike="noStrike" dirty="0" err="1">
                          <a:solidFill>
                            <a:srgbClr val="C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비동의</a:t>
                      </a:r>
                      <a:endParaRPr lang="ko-KR" alt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사위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시상면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T2 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강조영상을 포함한다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0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축상면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T2 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강조 또는 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PD 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강조영상을 포함한다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00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지방억제 영상의 경우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균질한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지방억제가 이루어져야 한다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5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주변 연부조직의 구별이 명확해야 한다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5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관절순의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윤곽이 명확히 보여야 한다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2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극상건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극하건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견갑하건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소원근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이두근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장건이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구분되어 보여야 한다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5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해면골과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피질골이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구분되어 보여야 한다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71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사위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시상면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영상에서는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회전근개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간격이 명확히 보여야 한다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5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절편 두께는 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3 mm 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이하가 적절하다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30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절편간격은 절편 두께의 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20% 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이하가 적절하다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28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전후로 오구돌기 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(coracoid process)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와 견갑골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극돌기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(scapular spine)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을 포함한다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238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내측에서 외측으로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극관절와절흔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en-US" altLang="ko-KR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spinoglenoid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notch)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과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상완골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대결절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(greater tuberosity)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을 포함한다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3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상하로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견봉쇄골관절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en-US" altLang="ko-KR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acromioclavicular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joint)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과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액와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함요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(axillary recess)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를 포함한다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필요에 따라 직접 또는 간접 </a:t>
                      </a:r>
                      <a:r>
                        <a:rPr lang="ko-KR" altLang="en-US" sz="14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자기공명관절조영술을</a:t>
                      </a:r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시행할 수 있다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03" marR="803" marT="741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46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저선량 폐암검진 </a:t>
            </a:r>
            <a:r>
              <a:rPr lang="en-US" altLang="ko-KR" dirty="0"/>
              <a:t>CT </a:t>
            </a:r>
            <a:r>
              <a:rPr lang="ko-KR" altLang="en-US" dirty="0"/>
              <a:t>국내전문가 합의 권고 프로토콜</a:t>
            </a:r>
            <a:r>
              <a:rPr lang="en-US" altLang="ko-KR" dirty="0"/>
              <a:t>(</a:t>
            </a:r>
            <a:r>
              <a:rPr lang="ko-KR" altLang="en-US" dirty="0"/>
              <a:t>예시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908720"/>
            <a:ext cx="4457700" cy="554461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 fontAlgn="base"/>
            <a:r>
              <a:rPr lang="ko-KR" altLang="en-US" dirty="0">
                <a:latin typeface="+mn-ea"/>
                <a:ea typeface="+mn-ea"/>
              </a:rPr>
              <a:t>영상 획득 및 방사선량 </a:t>
            </a:r>
          </a:p>
          <a:p>
            <a:pPr lvl="1" fontAlgn="base"/>
            <a:r>
              <a:rPr lang="en-US" altLang="ko-KR" sz="1400" dirty="0">
                <a:latin typeface="+mn-ea"/>
                <a:ea typeface="+mn-ea"/>
              </a:rPr>
              <a:t>16</a:t>
            </a:r>
            <a:r>
              <a:rPr lang="ko-KR" altLang="en-US" sz="1400" dirty="0">
                <a:latin typeface="+mn-ea"/>
                <a:ea typeface="+mn-ea"/>
              </a:rPr>
              <a:t>채널 </a:t>
            </a:r>
            <a:r>
              <a:rPr lang="en-US" altLang="ko-KR" sz="1400" dirty="0">
                <a:latin typeface="+mn-ea"/>
                <a:ea typeface="+mn-ea"/>
              </a:rPr>
              <a:t>CT </a:t>
            </a:r>
            <a:r>
              <a:rPr lang="ko-KR" altLang="en-US" sz="1400" dirty="0">
                <a:latin typeface="+mn-ea"/>
                <a:ea typeface="+mn-ea"/>
              </a:rPr>
              <a:t>이상의 </a:t>
            </a:r>
            <a:r>
              <a:rPr lang="en-US" altLang="ko-KR" sz="1400" dirty="0">
                <a:latin typeface="+mn-ea"/>
                <a:ea typeface="+mn-ea"/>
              </a:rPr>
              <a:t>CT</a:t>
            </a:r>
            <a:r>
              <a:rPr lang="ko-KR" altLang="en-US" sz="1400" dirty="0">
                <a:latin typeface="+mn-ea"/>
                <a:ea typeface="+mn-ea"/>
              </a:rPr>
              <a:t>에서 얻은 영상이 적절하다</a:t>
            </a:r>
            <a:r>
              <a:rPr lang="en-US" altLang="ko-KR" sz="1400" dirty="0">
                <a:latin typeface="+mn-ea"/>
                <a:ea typeface="+mn-ea"/>
              </a:rPr>
              <a:t>.</a:t>
            </a:r>
            <a:endParaRPr lang="ko-KR" altLang="en-US" sz="1400" dirty="0">
              <a:latin typeface="+mn-ea"/>
              <a:ea typeface="+mn-ea"/>
            </a:endParaRPr>
          </a:p>
          <a:p>
            <a:pPr lvl="1" fontAlgn="base"/>
            <a:r>
              <a:rPr lang="ko-KR" altLang="en-US" sz="1400" dirty="0">
                <a:latin typeface="+mn-ea"/>
                <a:ea typeface="+mn-ea"/>
              </a:rPr>
              <a:t>최고전압</a:t>
            </a:r>
            <a:r>
              <a:rPr lang="en-US" altLang="ko-KR" sz="1400" dirty="0">
                <a:latin typeface="+mn-ea"/>
                <a:ea typeface="+mn-ea"/>
              </a:rPr>
              <a:t>(Peak kilovoltage)</a:t>
            </a:r>
            <a:r>
              <a:rPr lang="ko-KR" altLang="en-US" sz="1400" dirty="0">
                <a:latin typeface="+mn-ea"/>
                <a:ea typeface="+mn-ea"/>
              </a:rPr>
              <a:t>은 ≤ </a:t>
            </a:r>
            <a:r>
              <a:rPr lang="en-US" altLang="ko-KR" sz="1400" dirty="0">
                <a:latin typeface="+mn-ea"/>
                <a:ea typeface="+mn-ea"/>
              </a:rPr>
              <a:t>120 kVp</a:t>
            </a:r>
            <a:r>
              <a:rPr lang="ko-KR" altLang="en-US" sz="1400" dirty="0">
                <a:latin typeface="+mn-ea"/>
                <a:ea typeface="+mn-ea"/>
              </a:rPr>
              <a:t>가 적절하다</a:t>
            </a:r>
            <a:r>
              <a:rPr lang="en-US" altLang="ko-KR" sz="1400" dirty="0">
                <a:latin typeface="+mn-ea"/>
                <a:ea typeface="+mn-ea"/>
              </a:rPr>
              <a:t>.</a:t>
            </a:r>
            <a:endParaRPr lang="ko-KR" altLang="en-US" sz="1400" dirty="0">
              <a:latin typeface="+mn-ea"/>
              <a:ea typeface="+mn-ea"/>
            </a:endParaRPr>
          </a:p>
          <a:p>
            <a:pPr lvl="1" fontAlgn="base"/>
            <a:r>
              <a:rPr lang="ko-KR" altLang="en-US" sz="1400" dirty="0">
                <a:latin typeface="+mn-ea"/>
                <a:ea typeface="+mn-ea"/>
              </a:rPr>
              <a:t>관전류는 </a:t>
            </a:r>
            <a:r>
              <a:rPr lang="en-US" altLang="ko-KR" sz="1400" dirty="0">
                <a:latin typeface="+mn-ea"/>
                <a:ea typeface="+mn-ea"/>
              </a:rPr>
              <a:t>40-60mAs </a:t>
            </a:r>
            <a:r>
              <a:rPr lang="ko-KR" altLang="en-US" sz="1400" dirty="0">
                <a:latin typeface="+mn-ea"/>
                <a:ea typeface="+mn-ea"/>
              </a:rPr>
              <a:t>이하가 적절하다</a:t>
            </a:r>
            <a:r>
              <a:rPr lang="en-US" altLang="ko-KR" sz="1400" dirty="0">
                <a:latin typeface="+mn-ea"/>
                <a:ea typeface="+mn-ea"/>
              </a:rPr>
              <a:t>.</a:t>
            </a:r>
            <a:endParaRPr lang="ko-KR" altLang="en-US" sz="1400" dirty="0">
              <a:latin typeface="+mn-ea"/>
              <a:ea typeface="+mn-ea"/>
            </a:endParaRPr>
          </a:p>
          <a:p>
            <a:pPr lvl="1" fontAlgn="base"/>
            <a:r>
              <a:rPr lang="ko-KR" altLang="en-US" sz="1400" dirty="0">
                <a:latin typeface="+mn-ea"/>
                <a:ea typeface="+mn-ea"/>
              </a:rPr>
              <a:t>표준체격 환자에서 방사선량은 </a:t>
            </a:r>
            <a:r>
              <a:rPr lang="en-US" altLang="ko-KR" sz="1400" dirty="0">
                <a:latin typeface="+mn-ea"/>
                <a:ea typeface="+mn-ea"/>
              </a:rPr>
              <a:t>CTDIvol </a:t>
            </a:r>
            <a:r>
              <a:rPr lang="ko-KR" altLang="en-US" sz="1400" dirty="0">
                <a:latin typeface="+mn-ea"/>
                <a:ea typeface="+mn-ea"/>
              </a:rPr>
              <a:t>≤ </a:t>
            </a:r>
            <a:r>
              <a:rPr lang="en-US" altLang="ko-KR" sz="1400" dirty="0">
                <a:latin typeface="+mn-ea"/>
                <a:ea typeface="+mn-ea"/>
              </a:rPr>
              <a:t>3.0 mGy </a:t>
            </a:r>
            <a:r>
              <a:rPr lang="ko-KR" altLang="en-US" sz="1400" dirty="0">
                <a:latin typeface="+mn-ea"/>
                <a:ea typeface="+mn-ea"/>
              </a:rPr>
              <a:t>이 적절하다</a:t>
            </a:r>
            <a:r>
              <a:rPr lang="en-US" altLang="ko-KR" sz="1400" dirty="0">
                <a:latin typeface="+mn-ea"/>
                <a:ea typeface="+mn-ea"/>
              </a:rPr>
              <a:t>.</a:t>
            </a:r>
            <a:endParaRPr lang="ko-KR" altLang="en-US" sz="1400" dirty="0">
              <a:latin typeface="+mn-ea"/>
              <a:ea typeface="+mn-ea"/>
            </a:endParaRPr>
          </a:p>
          <a:p>
            <a:pPr lvl="1" fontAlgn="base"/>
            <a:r>
              <a:rPr lang="en-US" altLang="ko-KR" sz="1400" dirty="0">
                <a:latin typeface="+mn-ea"/>
                <a:ea typeface="+mn-ea"/>
              </a:rPr>
              <a:t>CTDIvol, DLP </a:t>
            </a:r>
            <a:r>
              <a:rPr lang="ko-KR" altLang="en-US" sz="1400" dirty="0">
                <a:latin typeface="+mn-ea"/>
                <a:ea typeface="+mn-ea"/>
              </a:rPr>
              <a:t>를 포함한 선량보고서 </a:t>
            </a:r>
            <a:r>
              <a:rPr lang="en-US" altLang="ko-KR" sz="1400" dirty="0">
                <a:latin typeface="+mn-ea"/>
                <a:ea typeface="+mn-ea"/>
              </a:rPr>
              <a:t>(Dose report)</a:t>
            </a:r>
            <a:r>
              <a:rPr lang="ko-KR" altLang="en-US" sz="1400" dirty="0">
                <a:latin typeface="+mn-ea"/>
                <a:ea typeface="+mn-ea"/>
              </a:rPr>
              <a:t>를 포함한다</a:t>
            </a:r>
            <a:r>
              <a:rPr lang="en-US" altLang="ko-KR" sz="1400" dirty="0">
                <a:latin typeface="+mn-ea"/>
                <a:ea typeface="+mn-ea"/>
              </a:rPr>
              <a:t>.</a:t>
            </a:r>
            <a:endParaRPr lang="ko-KR" altLang="en-US" sz="1400" dirty="0">
              <a:latin typeface="+mn-ea"/>
              <a:ea typeface="+mn-ea"/>
            </a:endParaRPr>
          </a:p>
          <a:p>
            <a:pPr lvl="0" fontAlgn="base"/>
            <a:r>
              <a:rPr lang="ko-KR" altLang="en-US" dirty="0">
                <a:latin typeface="+mn-ea"/>
                <a:ea typeface="+mn-ea"/>
              </a:rPr>
              <a:t>포함 범위</a:t>
            </a:r>
          </a:p>
          <a:p>
            <a:pPr lvl="1" fontAlgn="base"/>
            <a:r>
              <a:rPr lang="ko-KR" altLang="en-US" sz="1400" dirty="0">
                <a:latin typeface="+mn-ea"/>
                <a:ea typeface="+mn-ea"/>
              </a:rPr>
              <a:t>촬영범위는 폐첨부에서 기저부를 포함한다</a:t>
            </a:r>
            <a:r>
              <a:rPr lang="en-US" altLang="ko-KR" sz="1400" dirty="0">
                <a:latin typeface="+mn-ea"/>
                <a:ea typeface="+mn-ea"/>
              </a:rPr>
              <a:t>.</a:t>
            </a:r>
            <a:endParaRPr lang="ko-KR" altLang="en-US" sz="1400" dirty="0">
              <a:latin typeface="+mn-ea"/>
              <a:ea typeface="+mn-ea"/>
            </a:endParaRPr>
          </a:p>
          <a:p>
            <a:pPr lvl="1" fontAlgn="base"/>
            <a:r>
              <a:rPr lang="ko-KR" altLang="en-US" sz="1400" dirty="0">
                <a:latin typeface="+mn-ea"/>
                <a:ea typeface="+mn-ea"/>
              </a:rPr>
              <a:t>폐첨부보다 위쪽의 폐가 보이지 않는 부분을 </a:t>
            </a:r>
            <a:r>
              <a:rPr lang="en-US" altLang="ko-KR" sz="1400" dirty="0">
                <a:latin typeface="+mn-ea"/>
                <a:ea typeface="+mn-ea"/>
              </a:rPr>
              <a:t>1</a:t>
            </a:r>
            <a:r>
              <a:rPr lang="ko-KR" altLang="en-US" sz="1400" dirty="0">
                <a:latin typeface="+mn-ea"/>
                <a:ea typeface="+mn-ea"/>
              </a:rPr>
              <a:t>장 이상 포함한다</a:t>
            </a:r>
            <a:r>
              <a:rPr lang="en-US" altLang="ko-KR" sz="1400" dirty="0">
                <a:latin typeface="+mn-ea"/>
                <a:ea typeface="+mn-ea"/>
              </a:rPr>
              <a:t>.</a:t>
            </a:r>
            <a:endParaRPr lang="ko-KR" altLang="en-US" sz="1400" dirty="0">
              <a:latin typeface="+mn-ea"/>
              <a:ea typeface="+mn-ea"/>
            </a:endParaRPr>
          </a:p>
          <a:p>
            <a:pPr lvl="1" fontAlgn="base"/>
            <a:r>
              <a:rPr lang="ko-KR" altLang="en-US" sz="1400" dirty="0">
                <a:latin typeface="+mn-ea"/>
                <a:ea typeface="+mn-ea"/>
              </a:rPr>
              <a:t>횡격막늑골각 이하의 폐가 보이지 않는 부분을 </a:t>
            </a:r>
            <a:r>
              <a:rPr lang="en-US" altLang="ko-KR" sz="1400" dirty="0">
                <a:latin typeface="+mn-ea"/>
                <a:ea typeface="+mn-ea"/>
              </a:rPr>
              <a:t>1</a:t>
            </a:r>
            <a:r>
              <a:rPr lang="ko-KR" altLang="en-US" sz="1400" dirty="0">
                <a:latin typeface="+mn-ea"/>
                <a:ea typeface="+mn-ea"/>
              </a:rPr>
              <a:t>장 이상 포함한다</a:t>
            </a:r>
            <a:r>
              <a:rPr lang="en-US" altLang="ko-KR" sz="1400" dirty="0">
                <a:latin typeface="+mn-ea"/>
                <a:ea typeface="+mn-ea"/>
              </a:rPr>
              <a:t>.</a:t>
            </a:r>
            <a:endParaRPr lang="ko-KR" altLang="en-US" sz="1400" dirty="0">
              <a:latin typeface="+mn-ea"/>
              <a:ea typeface="+mn-ea"/>
            </a:endParaRPr>
          </a:p>
          <a:p>
            <a:pPr lvl="1" fontAlgn="base"/>
            <a:r>
              <a:rPr lang="ko-KR" altLang="en-US" sz="1400" dirty="0">
                <a:latin typeface="+mn-ea"/>
                <a:ea typeface="+mn-ea"/>
              </a:rPr>
              <a:t>흉벽 전체를 포함한다</a:t>
            </a:r>
            <a:r>
              <a:rPr lang="en-US" altLang="ko-KR" sz="1400" dirty="0">
                <a:latin typeface="+mn-ea"/>
                <a:ea typeface="+mn-ea"/>
              </a:rPr>
              <a:t>.</a:t>
            </a:r>
            <a:endParaRPr lang="ko-KR" altLang="en-US" sz="1400" dirty="0">
              <a:latin typeface="+mn-ea"/>
              <a:ea typeface="+mn-ea"/>
            </a:endParaRPr>
          </a:p>
          <a:p>
            <a:pPr lvl="1" fontAlgn="base"/>
            <a:r>
              <a:rPr lang="ko-KR" altLang="en-US" sz="1400" dirty="0">
                <a:latin typeface="+mn-ea"/>
                <a:ea typeface="+mn-ea"/>
              </a:rPr>
              <a:t>흉벽의 최대 좌우 폭이 </a:t>
            </a:r>
            <a:r>
              <a:rPr lang="en-US" altLang="ko-KR" sz="1400" dirty="0">
                <a:latin typeface="+mn-ea"/>
                <a:ea typeface="+mn-ea"/>
              </a:rPr>
              <a:t>Field of View</a:t>
            </a:r>
            <a:r>
              <a:rPr lang="ko-KR" altLang="en-US" sz="1400" dirty="0">
                <a:latin typeface="+mn-ea"/>
                <a:ea typeface="+mn-ea"/>
              </a:rPr>
              <a:t>의 </a:t>
            </a:r>
            <a:r>
              <a:rPr lang="en-US" altLang="ko-KR" sz="1400" dirty="0">
                <a:latin typeface="+mn-ea"/>
                <a:ea typeface="+mn-ea"/>
              </a:rPr>
              <a:t>80% </a:t>
            </a:r>
            <a:r>
              <a:rPr lang="ko-KR" altLang="en-US" sz="1400" dirty="0">
                <a:latin typeface="+mn-ea"/>
                <a:ea typeface="+mn-ea"/>
              </a:rPr>
              <a:t>이상이다</a:t>
            </a:r>
            <a:r>
              <a:rPr lang="en-US" altLang="ko-KR" sz="1400" dirty="0">
                <a:latin typeface="+mn-ea"/>
                <a:ea typeface="+mn-ea"/>
              </a:rPr>
              <a:t>.</a:t>
            </a:r>
            <a:endParaRPr lang="ko-KR" altLang="en-US" sz="1200" dirty="0">
              <a:latin typeface="+mn-ea"/>
              <a:ea typeface="+mn-ea"/>
            </a:endParaRPr>
          </a:p>
          <a:p>
            <a:pPr fontAlgn="base"/>
            <a:r>
              <a:rPr lang="ko-KR" altLang="en-US" dirty="0">
                <a:latin typeface="+mn-ea"/>
                <a:ea typeface="+mn-ea"/>
              </a:rPr>
              <a:t>스캔 중 호흡 및 자세</a:t>
            </a:r>
            <a:endParaRPr lang="en-US" altLang="ko-KR" dirty="0">
              <a:latin typeface="+mn-ea"/>
              <a:ea typeface="+mn-ea"/>
            </a:endParaRPr>
          </a:p>
          <a:p>
            <a:pPr lvl="1" fontAlgn="base"/>
            <a:r>
              <a:rPr lang="ko-KR" altLang="en-US" sz="1400" dirty="0">
                <a:latin typeface="+mn-ea"/>
                <a:ea typeface="+mn-ea"/>
              </a:rPr>
              <a:t>호흡은 한번의 멈춤</a:t>
            </a:r>
            <a:r>
              <a:rPr lang="en-US" altLang="ko-KR" sz="1400" dirty="0">
                <a:latin typeface="+mn-ea"/>
                <a:ea typeface="+mn-ea"/>
              </a:rPr>
              <a:t>(One-breath hold)</a:t>
            </a:r>
            <a:r>
              <a:rPr lang="ko-KR" altLang="en-US" sz="1400" dirty="0">
                <a:latin typeface="+mn-ea"/>
                <a:ea typeface="+mn-ea"/>
              </a:rPr>
              <a:t>으로 최대 흡기 </a:t>
            </a:r>
            <a:r>
              <a:rPr lang="en-US" altLang="ko-KR" sz="1400" dirty="0">
                <a:latin typeface="+mn-ea"/>
                <a:ea typeface="+mn-ea"/>
              </a:rPr>
              <a:t>(Maximum inspiration) </a:t>
            </a:r>
            <a:r>
              <a:rPr lang="ko-KR" altLang="en-US" sz="1400" dirty="0">
                <a:latin typeface="+mn-ea"/>
                <a:ea typeface="+mn-ea"/>
              </a:rPr>
              <a:t>가 적절하다</a:t>
            </a:r>
            <a:r>
              <a:rPr lang="en-US" altLang="ko-KR" sz="1400" dirty="0">
                <a:latin typeface="+mn-ea"/>
                <a:ea typeface="+mn-ea"/>
              </a:rPr>
              <a:t>.</a:t>
            </a:r>
            <a:endParaRPr lang="en-US" altLang="ko-KR" sz="1100" dirty="0">
              <a:latin typeface="+mn-ea"/>
              <a:ea typeface="+mn-ea"/>
            </a:endParaRPr>
          </a:p>
          <a:p>
            <a:pPr lvl="1" fontAlgn="base"/>
            <a:r>
              <a:rPr lang="ko-KR" altLang="en-US" sz="1400" dirty="0">
                <a:latin typeface="+mn-ea"/>
                <a:ea typeface="+mn-ea"/>
              </a:rPr>
              <a:t>자세</a:t>
            </a:r>
            <a:r>
              <a:rPr lang="en-US" altLang="ko-KR" sz="1400" dirty="0">
                <a:latin typeface="+mn-ea"/>
                <a:ea typeface="+mn-ea"/>
              </a:rPr>
              <a:t>(Positioning)</a:t>
            </a:r>
            <a:r>
              <a:rPr lang="ko-KR" altLang="en-US" sz="1400" dirty="0">
                <a:latin typeface="+mn-ea"/>
                <a:ea typeface="+mn-ea"/>
              </a:rPr>
              <a:t>은 눕고 팔을 머리 위로 올린</a:t>
            </a:r>
            <a:r>
              <a:rPr lang="en-US" altLang="ko-KR" sz="1400" dirty="0">
                <a:latin typeface="+mn-ea"/>
                <a:ea typeface="+mn-ea"/>
              </a:rPr>
              <a:t>(Supine; arms elevated above the head) </a:t>
            </a:r>
            <a:r>
              <a:rPr lang="ko-KR" altLang="en-US" sz="1400" dirty="0">
                <a:latin typeface="+mn-ea"/>
                <a:ea typeface="+mn-ea"/>
              </a:rPr>
              <a:t>것이 적절하다</a:t>
            </a:r>
            <a:r>
              <a:rPr lang="en-US" altLang="ko-KR" sz="1400" dirty="0">
                <a:latin typeface="+mn-ea"/>
                <a:ea typeface="+mn-ea"/>
              </a:rPr>
              <a:t>.</a:t>
            </a:r>
            <a:endParaRPr lang="en-US" altLang="ko-KR" sz="24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094707" y="908720"/>
            <a:ext cx="4610819" cy="55707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>
                <a:latin typeface="+mn-ea"/>
                <a:ea typeface="+mn-ea"/>
              </a:rPr>
              <a:t>영상 시리즈</a:t>
            </a:r>
          </a:p>
          <a:p>
            <a:pPr marL="742950" lvl="1" indent="-285750">
              <a:buFont typeface="-웹윤고딕140" charset="-127"/>
              <a:buChar char="-"/>
            </a:pPr>
            <a:r>
              <a:rPr lang="ko-KR" altLang="en-US" sz="1600" dirty="0">
                <a:latin typeface="+mn-ea"/>
                <a:ea typeface="+mn-ea"/>
              </a:rPr>
              <a:t>절편두께는 ≤ </a:t>
            </a:r>
            <a:r>
              <a:rPr lang="en-US" altLang="ko-KR" sz="1600" dirty="0">
                <a:latin typeface="+mn-ea"/>
                <a:ea typeface="+mn-ea"/>
              </a:rPr>
              <a:t>3.0mm </a:t>
            </a:r>
            <a:r>
              <a:rPr lang="ko-KR" altLang="en-US" sz="1600" dirty="0">
                <a:latin typeface="+mn-ea"/>
                <a:ea typeface="+mn-ea"/>
              </a:rPr>
              <a:t>이하가 적절하다</a:t>
            </a:r>
            <a:r>
              <a:rPr lang="en-US" altLang="ko-KR" sz="1600" dirty="0">
                <a:latin typeface="+mn-ea"/>
                <a:ea typeface="+mn-ea"/>
              </a:rPr>
              <a:t>.</a:t>
            </a:r>
            <a:endParaRPr lang="ko-KR" altLang="en-US" sz="1600" dirty="0">
              <a:latin typeface="+mn-ea"/>
              <a:ea typeface="+mn-ea"/>
            </a:endParaRPr>
          </a:p>
          <a:p>
            <a:pPr marL="742950" lvl="1" indent="-285750">
              <a:buFont typeface="-웹윤고딕140" charset="-127"/>
              <a:buChar char="-"/>
            </a:pPr>
            <a:r>
              <a:rPr lang="ko-KR" altLang="en-US" sz="1600" dirty="0">
                <a:latin typeface="+mn-ea"/>
                <a:ea typeface="+mn-ea"/>
              </a:rPr>
              <a:t>절편간격</a:t>
            </a:r>
            <a:r>
              <a:rPr lang="en-US" altLang="ko-KR" sz="1600" dirty="0">
                <a:latin typeface="+mn-ea"/>
                <a:ea typeface="+mn-ea"/>
              </a:rPr>
              <a:t>(</a:t>
            </a:r>
            <a:r>
              <a:rPr lang="en-US" altLang="ko-KR" sz="1600" dirty="0" err="1">
                <a:latin typeface="+mn-ea"/>
                <a:ea typeface="+mn-ea"/>
              </a:rPr>
              <a:t>Interslice</a:t>
            </a:r>
            <a:r>
              <a:rPr lang="en-US" altLang="ko-KR" sz="1600" dirty="0">
                <a:latin typeface="+mn-ea"/>
                <a:ea typeface="+mn-ea"/>
              </a:rPr>
              <a:t> gap)</a:t>
            </a:r>
            <a:r>
              <a:rPr lang="ko-KR" altLang="en-US" sz="1600" dirty="0">
                <a:latin typeface="+mn-ea"/>
                <a:ea typeface="+mn-ea"/>
              </a:rPr>
              <a:t>은 없는 것이 적절하다</a:t>
            </a:r>
            <a:r>
              <a:rPr lang="en-US" altLang="ko-KR" sz="1600" dirty="0">
                <a:latin typeface="+mn-ea"/>
                <a:ea typeface="+mn-ea"/>
              </a:rPr>
              <a:t>.</a:t>
            </a:r>
            <a:endParaRPr lang="ko-KR" altLang="en-US" sz="1600" dirty="0">
              <a:latin typeface="+mn-ea"/>
              <a:ea typeface="+mn-ea"/>
            </a:endParaRPr>
          </a:p>
          <a:p>
            <a:pPr marL="742950" lvl="1" indent="-285750">
              <a:buFont typeface="-웹윤고딕140" charset="-127"/>
              <a:buChar char="-"/>
            </a:pPr>
            <a:r>
              <a:rPr lang="ko-KR" altLang="en-US" sz="1600" dirty="0">
                <a:latin typeface="+mn-ea"/>
                <a:ea typeface="+mn-ea"/>
              </a:rPr>
              <a:t>표준</a:t>
            </a:r>
            <a:r>
              <a:rPr lang="en-US" altLang="ko-KR" sz="1600" dirty="0">
                <a:latin typeface="+mn-ea"/>
                <a:ea typeface="+mn-ea"/>
              </a:rPr>
              <a:t>(</a:t>
            </a:r>
            <a:r>
              <a:rPr lang="ko-KR" altLang="en-US" sz="1600" dirty="0">
                <a:latin typeface="+mn-ea"/>
                <a:ea typeface="+mn-ea"/>
              </a:rPr>
              <a:t>연부조직</a:t>
            </a:r>
            <a:r>
              <a:rPr lang="en-US" altLang="ko-KR" sz="1600" dirty="0">
                <a:latin typeface="+mn-ea"/>
                <a:ea typeface="+mn-ea"/>
              </a:rPr>
              <a:t>, standard) </a:t>
            </a:r>
            <a:r>
              <a:rPr lang="ko-KR" altLang="en-US" sz="1600" dirty="0">
                <a:latin typeface="+mn-ea"/>
                <a:ea typeface="+mn-ea"/>
              </a:rPr>
              <a:t>알고리즘 영상 시리즈를 포함한다</a:t>
            </a:r>
            <a:r>
              <a:rPr lang="en-US" altLang="ko-KR" sz="1600" dirty="0">
                <a:latin typeface="+mn-ea"/>
                <a:ea typeface="+mn-ea"/>
              </a:rPr>
              <a:t>.</a:t>
            </a:r>
            <a:endParaRPr lang="ko-KR" altLang="en-US" sz="1600" dirty="0">
              <a:latin typeface="+mn-ea"/>
              <a:ea typeface="+mn-ea"/>
            </a:endParaRPr>
          </a:p>
          <a:p>
            <a:pPr marL="742950" lvl="1" indent="-285750">
              <a:buFont typeface="-웹윤고딕140" charset="-127"/>
              <a:buChar char="-"/>
            </a:pPr>
            <a:r>
              <a:rPr lang="ko-KR" altLang="en-US" sz="1600" dirty="0">
                <a:latin typeface="+mn-ea"/>
                <a:ea typeface="+mn-ea"/>
              </a:rPr>
              <a:t>고해상</a:t>
            </a:r>
            <a:r>
              <a:rPr lang="en-US" altLang="ko-KR" sz="1600" dirty="0">
                <a:latin typeface="+mn-ea"/>
                <a:ea typeface="+mn-ea"/>
              </a:rPr>
              <a:t>(</a:t>
            </a:r>
            <a:r>
              <a:rPr lang="ko-KR" altLang="en-US" sz="1600" dirty="0">
                <a:latin typeface="+mn-ea"/>
                <a:ea typeface="+mn-ea"/>
              </a:rPr>
              <a:t>폐</a:t>
            </a:r>
            <a:r>
              <a:rPr lang="en-US" altLang="ko-KR" sz="1600" dirty="0">
                <a:latin typeface="+mn-ea"/>
                <a:ea typeface="+mn-ea"/>
              </a:rPr>
              <a:t>, sharp) </a:t>
            </a:r>
            <a:r>
              <a:rPr lang="ko-KR" altLang="en-US" sz="1600" dirty="0">
                <a:latin typeface="+mn-ea"/>
                <a:ea typeface="+mn-ea"/>
              </a:rPr>
              <a:t>알고리즘 영상 시리즈를 포함한다</a:t>
            </a:r>
            <a:r>
              <a:rPr lang="en-US" altLang="ko-KR" sz="1600" dirty="0">
                <a:latin typeface="+mn-ea"/>
                <a:ea typeface="+mn-ea"/>
              </a:rPr>
              <a:t>.</a:t>
            </a:r>
            <a:endParaRPr lang="ko-KR" altLang="en-US" sz="1600" dirty="0">
              <a:latin typeface="+mn-ea"/>
              <a:ea typeface="+mn-ea"/>
            </a:endParaRPr>
          </a:p>
          <a:p>
            <a:pPr marL="742950" lvl="1" indent="-285750">
              <a:buFont typeface="-웹윤고딕140" charset="-127"/>
              <a:buChar char="-"/>
            </a:pPr>
            <a:r>
              <a:rPr lang="ko-KR" altLang="en-US" sz="1600" dirty="0">
                <a:latin typeface="+mn-ea"/>
                <a:ea typeface="+mn-ea"/>
              </a:rPr>
              <a:t>절편두께 ≤ </a:t>
            </a:r>
            <a:r>
              <a:rPr lang="en-US" altLang="ko-KR" sz="1600" dirty="0">
                <a:latin typeface="+mn-ea"/>
                <a:ea typeface="+mn-ea"/>
              </a:rPr>
              <a:t>3.0mm </a:t>
            </a:r>
            <a:r>
              <a:rPr lang="ko-KR" altLang="en-US" sz="1600" dirty="0">
                <a:latin typeface="+mn-ea"/>
                <a:ea typeface="+mn-ea"/>
              </a:rPr>
              <a:t>영상시리즈는 표준</a:t>
            </a:r>
            <a:r>
              <a:rPr lang="en-US" altLang="ko-KR" sz="1600" dirty="0">
                <a:latin typeface="+mn-ea"/>
                <a:ea typeface="+mn-ea"/>
              </a:rPr>
              <a:t>(</a:t>
            </a:r>
            <a:r>
              <a:rPr lang="ko-KR" altLang="en-US" sz="1600" dirty="0">
                <a:latin typeface="+mn-ea"/>
                <a:ea typeface="+mn-ea"/>
              </a:rPr>
              <a:t>연부조직</a:t>
            </a:r>
            <a:r>
              <a:rPr lang="en-US" altLang="ko-KR" sz="1600" dirty="0">
                <a:latin typeface="+mn-ea"/>
                <a:ea typeface="+mn-ea"/>
              </a:rPr>
              <a:t>, standard) </a:t>
            </a:r>
            <a:endParaRPr lang="ko-KR" altLang="en-US" sz="1600" dirty="0">
              <a:latin typeface="+mn-ea"/>
              <a:ea typeface="+mn-ea"/>
            </a:endParaRPr>
          </a:p>
          <a:p>
            <a:pPr marL="742950" lvl="1" indent="-285750">
              <a:buFont typeface="-웹윤고딕140" charset="-127"/>
              <a:buChar char="-"/>
            </a:pPr>
            <a:r>
              <a:rPr lang="ko-KR" altLang="en-US" sz="1600" dirty="0">
                <a:latin typeface="+mn-ea"/>
                <a:ea typeface="+mn-ea"/>
              </a:rPr>
              <a:t>알고리즘이 적절하다</a:t>
            </a:r>
            <a:r>
              <a:rPr lang="en-US" altLang="ko-KR" sz="1600" dirty="0">
                <a:latin typeface="+mn-ea"/>
                <a:ea typeface="+mn-ea"/>
              </a:rPr>
              <a:t>. </a:t>
            </a:r>
            <a:endParaRPr lang="ko-KR" altLang="en-US" sz="1600" dirty="0">
              <a:latin typeface="+mn-ea"/>
              <a:ea typeface="+mn-ea"/>
            </a:endParaRPr>
          </a:p>
          <a:p>
            <a:pPr marL="742950" lvl="1" indent="-285750">
              <a:buFont typeface="-웹윤고딕140" charset="-127"/>
              <a:buChar char="-"/>
            </a:pPr>
            <a:r>
              <a:rPr lang="en-US" altLang="ko-KR" sz="1600" dirty="0">
                <a:latin typeface="+mn-ea"/>
                <a:ea typeface="+mn-ea"/>
              </a:rPr>
              <a:t>1.5mm </a:t>
            </a:r>
            <a:r>
              <a:rPr lang="ko-KR" altLang="en-US" sz="1600" dirty="0">
                <a:latin typeface="+mn-ea"/>
                <a:ea typeface="+mn-ea"/>
              </a:rPr>
              <a:t>이하의 얇은 절편두께 추가 영상</a:t>
            </a:r>
            <a:r>
              <a:rPr lang="en-US" altLang="ko-KR" sz="1600" dirty="0">
                <a:latin typeface="+mn-ea"/>
                <a:ea typeface="+mn-ea"/>
              </a:rPr>
              <a:t>(additional image series with thin slice)</a:t>
            </a:r>
            <a:r>
              <a:rPr lang="ko-KR" altLang="en-US" sz="1600" dirty="0">
                <a:latin typeface="+mn-ea"/>
                <a:ea typeface="+mn-ea"/>
              </a:rPr>
              <a:t>을 포함한다</a:t>
            </a:r>
            <a:r>
              <a:rPr lang="en-US" altLang="ko-KR" sz="1600" dirty="0">
                <a:latin typeface="+mn-ea"/>
                <a:ea typeface="+mn-ea"/>
              </a:rPr>
              <a:t>.</a:t>
            </a:r>
            <a:endParaRPr lang="ko-KR" altLang="en-US" sz="1600" dirty="0">
              <a:latin typeface="+mn-ea"/>
              <a:ea typeface="+mn-ea"/>
            </a:endParaRPr>
          </a:p>
          <a:p>
            <a:pPr marL="742950" lvl="1" indent="-285750">
              <a:buFont typeface="-웹윤고딕140" charset="-127"/>
              <a:buChar char="-"/>
            </a:pPr>
            <a:r>
              <a:rPr lang="ko-KR" altLang="en-US" sz="1600" dirty="0">
                <a:latin typeface="+mn-ea"/>
                <a:ea typeface="+mn-ea"/>
              </a:rPr>
              <a:t>절편두께 ≤</a:t>
            </a:r>
            <a:r>
              <a:rPr lang="en-US" altLang="ko-KR" sz="1600" dirty="0">
                <a:latin typeface="+mn-ea"/>
                <a:ea typeface="+mn-ea"/>
              </a:rPr>
              <a:t>1.5mm </a:t>
            </a:r>
            <a:r>
              <a:rPr lang="ko-KR" altLang="en-US" sz="1600" dirty="0">
                <a:latin typeface="+mn-ea"/>
                <a:ea typeface="+mn-ea"/>
              </a:rPr>
              <a:t>영상은 고해상</a:t>
            </a:r>
            <a:r>
              <a:rPr lang="en-US" altLang="ko-KR" sz="1600" dirty="0">
                <a:latin typeface="+mn-ea"/>
                <a:ea typeface="+mn-ea"/>
              </a:rPr>
              <a:t>(</a:t>
            </a:r>
            <a:r>
              <a:rPr lang="ko-KR" altLang="en-US" sz="1600" dirty="0">
                <a:latin typeface="+mn-ea"/>
                <a:ea typeface="+mn-ea"/>
              </a:rPr>
              <a:t>폐</a:t>
            </a:r>
            <a:r>
              <a:rPr lang="en-US" altLang="ko-KR" sz="1600" dirty="0">
                <a:latin typeface="+mn-ea"/>
                <a:ea typeface="+mn-ea"/>
              </a:rPr>
              <a:t>, sharp) </a:t>
            </a:r>
            <a:r>
              <a:rPr lang="ko-KR" altLang="en-US" sz="1600" dirty="0">
                <a:latin typeface="+mn-ea"/>
                <a:ea typeface="+mn-ea"/>
              </a:rPr>
              <a:t>알고리즘이 적절하다</a:t>
            </a:r>
            <a:r>
              <a:rPr lang="en-US" altLang="ko-KR" sz="1600" dirty="0">
                <a:latin typeface="+mn-ea"/>
                <a:ea typeface="+mn-ea"/>
              </a:rPr>
              <a:t>.</a:t>
            </a:r>
            <a:endParaRPr lang="ko-KR" altLang="en-US" sz="1600" dirty="0">
              <a:latin typeface="+mn-ea"/>
              <a:ea typeface="+mn-ea"/>
            </a:endParaRPr>
          </a:p>
          <a:p>
            <a:pPr marL="742950" lvl="1" indent="-285750">
              <a:buFont typeface="-웹윤고딕140" charset="-127"/>
              <a:buChar char="-"/>
            </a:pPr>
            <a:r>
              <a:rPr lang="ko-KR" altLang="en-US" sz="1600" dirty="0" err="1">
                <a:latin typeface="+mn-ea"/>
                <a:ea typeface="+mn-ea"/>
              </a:rPr>
              <a:t>관상면</a:t>
            </a:r>
            <a:r>
              <a:rPr lang="ko-KR" altLang="en-US" sz="1600" dirty="0">
                <a:latin typeface="+mn-ea"/>
                <a:ea typeface="+mn-ea"/>
              </a:rPr>
              <a:t> 재구성영상</a:t>
            </a:r>
            <a:r>
              <a:rPr lang="en-US" altLang="ko-KR" sz="1600" dirty="0">
                <a:latin typeface="+mn-ea"/>
                <a:ea typeface="+mn-ea"/>
              </a:rPr>
              <a:t>(Coronal reconstruction)</a:t>
            </a:r>
            <a:r>
              <a:rPr lang="ko-KR" altLang="en-US" sz="1600" dirty="0">
                <a:latin typeface="+mn-ea"/>
                <a:ea typeface="+mn-ea"/>
              </a:rPr>
              <a:t>을 포함한다</a:t>
            </a:r>
            <a:r>
              <a:rPr lang="en-US" altLang="ko-KR" sz="1600" dirty="0">
                <a:latin typeface="+mn-ea"/>
                <a:ea typeface="+mn-ea"/>
              </a:rPr>
              <a:t>.</a:t>
            </a:r>
          </a:p>
          <a:p>
            <a:pPr marL="742950" lvl="1" indent="-285750">
              <a:buFont typeface="-웹윤고딕140" charset="-127"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 marL="742950" lvl="1" indent="-285750">
              <a:buFont typeface="-웹윤고딕140" charset="-127"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 marL="742950" lvl="1" indent="-285750">
              <a:buFont typeface="-웹윤고딕140" charset="-127"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 marL="742950" lvl="1" indent="-285750">
              <a:buFont typeface="-웹윤고딕140" charset="-127"/>
              <a:buChar char="-"/>
            </a:pPr>
            <a:endParaRPr lang="ko-KR" altLang="en-US" sz="1600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76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선정한</a:t>
            </a:r>
            <a:r>
              <a:rPr lang="en-US" altLang="ko-KR" dirty="0"/>
              <a:t> </a:t>
            </a:r>
            <a:r>
              <a:rPr lang="ko-KR" altLang="en-US" dirty="0"/>
              <a:t>검사 프로토콜에 대한 영상교류를 위한 평가기준 개발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51363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_x221791904" descr="EMB000015ec3f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7" y="1660031"/>
            <a:ext cx="3672409" cy="473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직사각형 7"/>
          <p:cNvSpPr/>
          <p:nvPr/>
        </p:nvSpPr>
        <p:spPr>
          <a:xfrm>
            <a:off x="10790" y="953869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/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영상정보교류를 위한 </a:t>
            </a: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pPr algn="ctr" latinLnBrk="0"/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영상검사의 화질평가 기준 개발 절차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953000" y="964079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/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화질평가표 개발을 위해 </a:t>
            </a: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pPr algn="ctr" latinLnBrk="0"/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선정된 검사 부위 및 프로토콜 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137758"/>
              </p:ext>
            </p:extLst>
          </p:nvPr>
        </p:nvGraphicFramePr>
        <p:xfrm>
          <a:off x="4664968" y="2085975"/>
          <a:ext cx="5090278" cy="3387780"/>
        </p:xfrm>
        <a:graphic>
          <a:graphicData uri="http://schemas.openxmlformats.org/drawingml/2006/table">
            <a:tbl>
              <a:tblPr/>
              <a:tblGrid>
                <a:gridCol w="66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049">
                <a:tc>
                  <a:txBody>
                    <a:bodyPr/>
                    <a:lstStyle/>
                    <a:p>
                      <a:pPr marL="5715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분야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프로토콜 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비고 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049"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흉부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일반흉부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CT,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저선량 흉부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CT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049"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심장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관상동맥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CT,  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심장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MRI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61"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복부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MRI,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CT,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담도자기공명영상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(MRCP)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직장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MRI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는 화질평가기준을 마련하였으나 전문가 합의가 </a:t>
                      </a:r>
                    </a:p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되지 못하여 제외함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691"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비뇨기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전립선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MRI,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요로결석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CT,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여성골반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MRI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043"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신경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두부 </a:t>
                      </a: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CT,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두부 </a:t>
                      </a: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MRI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CT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혈관조영술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MR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혈관조영술 포함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872"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유방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유방 </a:t>
                      </a: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MRI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043"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근골격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어깨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MRI,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무릎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MRI,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발목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MRI,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경추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MRI,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요추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MRI,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요추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CT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57463" y="22764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02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화질평가표</a:t>
            </a:r>
            <a:r>
              <a:rPr lang="en-US" altLang="ko-KR" dirty="0"/>
              <a:t>(</a:t>
            </a:r>
            <a:r>
              <a:rPr lang="ko-KR" altLang="en-US" dirty="0"/>
              <a:t>예시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51363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57463" y="22764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0"/>
            <a:ext cx="4794967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0963" y="1841064"/>
            <a:ext cx="4953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각 임상영상평가표의 이용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각 분야별 임상영상평가표는 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영상정보교류시에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영상검사를 시행하는 의료기관과 영상검사를 받은 의료기관에서 모두 사용할 수 있음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이 기준은 적정한 영상검사의 프로토콜에서 최소한의 기준이기 때문에 총점의 몇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%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의 점수를 가지고 평가하기 보다는 실제 모든 항목을 될 수 있으면 지키도록 노력해야 함</a:t>
            </a:r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최소한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70% 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이상은 만족하여야 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73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21794384" descr="EMB000015ec3f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407987"/>
            <a:ext cx="4643438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221794064" descr="EMB000015ec3f5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b="1250"/>
          <a:stretch/>
        </p:blipFill>
        <p:spPr bwMode="auto">
          <a:xfrm>
            <a:off x="219939" y="1133474"/>
            <a:ext cx="4733061" cy="51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87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향후 추가될 영상검사 프로토콜의 질 평가 기준마련 절차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72480" y="1412776"/>
            <a:ext cx="9138220" cy="5040559"/>
          </a:xfrm>
        </p:spPr>
        <p:txBody>
          <a:bodyPr>
            <a:normAutofit/>
          </a:bodyPr>
          <a:lstStyle/>
          <a:p>
            <a:pPr marL="561975" indent="-285750">
              <a:buFont typeface="Wingdings" pitchFamily="2" charset="2"/>
              <a:buChar char="§"/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질 평가 기준을 마련할 프로토콜 선정 기준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심평원 청구건수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중요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다빈도 질환 기준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중증질환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사회적 관심 질환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영상검사가 질환의 진료에 중요한 질환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561975" indent="-285750">
              <a:buFont typeface="Wingdings" pitchFamily="2" charset="2"/>
              <a:buChar char="§"/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선정된 검사의 적정 검사 프로토콜 개발절차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위원회 구성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국내외 현황 조사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초안 마련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전문가 </a:t>
            </a:r>
            <a:r>
              <a:rPr lang="ko-KR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델파이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프로세스를 통합 합의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외부 검토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(</a:t>
            </a:r>
            <a:r>
              <a:rPr lang="ko-KR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대한영상의학회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산하학회 및 </a:t>
            </a:r>
            <a:r>
              <a:rPr lang="ko-KR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임상과와의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토론회 및 자문회의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)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561975" indent="-285750">
              <a:buFont typeface="Wingdings" pitchFamily="2" charset="2"/>
              <a:buChar char="§"/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화질 평가 기준 개발 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위원회 구성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국내외 현황 조사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초안 마련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전문가 </a:t>
            </a:r>
            <a:r>
              <a:rPr lang="ko-KR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델파이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프로세스를 통합 합의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시뮬레이션을 통한 화질평가 항목 확정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외부 검토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(</a:t>
            </a:r>
            <a:r>
              <a:rPr lang="ko-KR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대한영상의학회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산하학회 및 </a:t>
            </a:r>
            <a:r>
              <a:rPr lang="ko-KR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임상과와의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토론회 및 자문회의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)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81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영상정보교류에서 정보의 흐름</a:t>
            </a:r>
            <a:r>
              <a:rPr lang="en-US" altLang="ko-KR" dirty="0"/>
              <a:t>, </a:t>
            </a:r>
            <a:r>
              <a:rPr lang="ko-KR" altLang="en-US" dirty="0"/>
              <a:t>고려할 사항과 </a:t>
            </a:r>
            <a:br>
              <a:rPr lang="en-US" altLang="ko-KR" dirty="0"/>
            </a:br>
            <a:r>
              <a:rPr lang="ko-KR" altLang="en-US" dirty="0"/>
              <a:t>영상품질 기준 적용 방안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489204"/>
              </p:ext>
            </p:extLst>
          </p:nvPr>
        </p:nvGraphicFramePr>
        <p:xfrm>
          <a:off x="483000" y="1196752"/>
          <a:ext cx="8928994" cy="5179379"/>
        </p:xfrm>
        <a:graphic>
          <a:graphicData uri="http://schemas.openxmlformats.org/drawingml/2006/table">
            <a:tbl>
              <a:tblPr/>
              <a:tblGrid>
                <a:gridCol w="190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영상정보</a:t>
                      </a: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영상품질기준 적용</a:t>
                      </a: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고려할 사항</a:t>
                      </a: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267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원병원 </a:t>
                      </a: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4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영상검사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CT, MRI)</a:t>
                      </a: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프로토콜과 화질평가표를 참고하여 영상획득 권고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표준판독소견서 참고하여 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판독 시행 권고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판독소견서를 반드시 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같이 보낸다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필수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 DICOM header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정보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필수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800" kern="0" spc="-5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판독소견서 기본 서식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필수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800" kern="0" spc="-5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* 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CT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의 경우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영상내에 선량보고 포함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필수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800" kern="0" spc="-5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판독소견서에 선량보고 입력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선택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 </a:t>
                      </a:r>
                      <a:endParaRPr lang="ko-KR" altLang="en-US" sz="1800" kern="0" spc="-5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심장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CT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의 경우 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1mm 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이하의 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thin section 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 전달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필수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800" kern="0" spc="-5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1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영상검사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PET/CT)</a:t>
                      </a: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판독소견서를 반드시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같이 보낸다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필수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800" kern="0" spc="-5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앞으로 영상정보교류를 위한 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PET/CT 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영상품질기준 개발 필요</a:t>
                      </a: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98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그 외 영상검사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초음파검사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내시경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일반촬영검사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800" kern="0" spc="-5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판독소견서를 반드시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같이 보낸다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필수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800" kern="0" spc="-5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현재 영상정보교류에는 제외되어 있으나 환자의 모든 영상 검사는 각각이 중요하므로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함께 교류되어야 함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. 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이에 대한 확대 방안 필요 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39580" y="14128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9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영상정보교류에서 정보의 흐름</a:t>
            </a:r>
            <a:r>
              <a:rPr lang="en-US" altLang="ko-KR" dirty="0"/>
              <a:t>, </a:t>
            </a:r>
            <a:r>
              <a:rPr lang="ko-KR" altLang="en-US" dirty="0"/>
              <a:t>고려할 사항과 영상품질 기준 </a:t>
            </a:r>
            <a:r>
              <a:rPr lang="ko-KR" altLang="en-US" dirty="0" err="1"/>
              <a:t>ㅓ적용</a:t>
            </a:r>
            <a:r>
              <a:rPr lang="ko-KR" altLang="en-US" dirty="0"/>
              <a:t> 방안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496048"/>
              </p:ext>
            </p:extLst>
          </p:nvPr>
        </p:nvGraphicFramePr>
        <p:xfrm>
          <a:off x="416496" y="1052736"/>
          <a:ext cx="9361040" cy="5418578"/>
        </p:xfrm>
        <a:graphic>
          <a:graphicData uri="http://schemas.openxmlformats.org/drawingml/2006/table">
            <a:tbl>
              <a:tblPr/>
              <a:tblGrid>
                <a:gridCol w="1509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영상정보</a:t>
                      </a: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영상품질기준 적용</a:t>
                      </a: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고려할 사항</a:t>
                      </a: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31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전원된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기관</a:t>
                      </a: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2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영상확인 및 저장방법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1) web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에서 확인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2)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기관의 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PACS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저장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3) </a:t>
                      </a:r>
                      <a:r>
                        <a:rPr lang="ko-KR" altLang="en-US" sz="16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재판독의뢰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기관의 </a:t>
                      </a: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PACS</a:t>
                      </a: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저장하여 유지하는데 비용이 발생</a:t>
                      </a: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--&gt; </a:t>
                      </a: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저장용 수가 신설 필요*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재판독 수가 유지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재판독이 불필요한 경우 저장만 하면 됨 </a:t>
                      </a: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현재에는 저장 관련 수가가 없어 판독 자체는 꼭 필요하지 않은 경우에도 저장을 목적으로 재판독을 의뢰하게 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4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재촬영 시행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재촬영 코드를 이용하여 재촬영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시행 후 </a:t>
                      </a:r>
                      <a:r>
                        <a:rPr lang="ko-KR" altLang="en-US" sz="16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청구시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코드 기입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D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코드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화질이 나쁜 경우의 재촬영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 화질평가표를 이용하여 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check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 점수를 기입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재촬영 후 </a:t>
                      </a:r>
                      <a:r>
                        <a:rPr lang="ko-KR" altLang="en-US" sz="16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청구시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재촬영코드 입력 및 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코드 시 화질평가표 상 점수 입력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 외 </a:t>
                      </a:r>
                      <a:r>
                        <a:rPr lang="ko-KR" altLang="en-US" sz="16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코드시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사유 입력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--&gt;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추후 화질평가표로 영상평가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009">
                <a:tc gridSpan="3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전원된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기관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: CT, MRI 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이외의 영상검사</a:t>
                      </a:r>
                    </a:p>
                  </a:txBody>
                  <a:tcPr marL="17245" marR="17245" marT="4768" marB="47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39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영상확인 및 저장방법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1) web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에서 확인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2)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기관의 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PACS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저장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기관의 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PACS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저장하여 유지하는데 비용이 발생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--&gt;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저장용 수가 신설 필요*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CT. MRI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이외의 영상은 진료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판독 시에 중요한 정보를 제공하는 경우가 많이 있으나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실제 검사를 시행하지 않은 의사가 판독할 수 없는 경우가 많으므로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초음파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내시경 등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6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재판독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수가가 현실적으로는 불필요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41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표준판독소견서</a:t>
            </a:r>
            <a:r>
              <a:rPr lang="en-US" altLang="ko-KR" dirty="0"/>
              <a:t>(</a:t>
            </a:r>
            <a:r>
              <a:rPr lang="ko-KR" altLang="en-US" dirty="0"/>
              <a:t>진료정보</a:t>
            </a:r>
            <a:r>
              <a:rPr lang="en-US" altLang="ko-KR" dirty="0"/>
              <a:t>(BODY)</a:t>
            </a:r>
            <a:r>
              <a:rPr lang="ko-KR" altLang="en-US" dirty="0"/>
              <a:t>의 개선안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23086"/>
              </p:ext>
            </p:extLst>
          </p:nvPr>
        </p:nvGraphicFramePr>
        <p:xfrm>
          <a:off x="128464" y="872716"/>
          <a:ext cx="9577063" cy="5704807"/>
        </p:xfrm>
        <a:graphic>
          <a:graphicData uri="http://schemas.openxmlformats.org/drawingml/2006/table">
            <a:tbl>
              <a:tblPr/>
              <a:tblGrid>
                <a:gridCol w="110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4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08">
                <a:tc gridSpan="5"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필수여부 구분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: R(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필수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), R2(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해당사항 있을시 필수</a:t>
                      </a:r>
                      <a:r>
                        <a:rPr lang="ko-KR" altLang="en-US" sz="1200" kern="0" spc="0" baseline="3000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*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), O(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선택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29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항목분류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항목명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항목설명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1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필수여부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필수여부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125">
                <a:tc rowSpan="9"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영상판독 정보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R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 촬영일시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R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해당 영상에 대한 촬영일시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 최종판독일자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R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Key Image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에 대한 최종 판독결과를 작성한 일자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1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판독의 성명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R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해당 판독의 성명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4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최종 판독내용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소견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R2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Key Image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에 대한 최종 판독소견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문자열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4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최종 판독내용</a:t>
                      </a:r>
                      <a:r>
                        <a:rPr lang="en-US" altLang="ko-KR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결론</a:t>
                      </a:r>
                      <a:r>
                        <a:rPr lang="en-US" altLang="ko-KR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FF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R</a:t>
                      </a:r>
                      <a:endParaRPr lang="en-US" sz="1600" kern="0" spc="0" dirty="0">
                        <a:solidFill>
                          <a:srgbClr val="FF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Key Image</a:t>
                      </a:r>
                      <a:r>
                        <a:rPr lang="ko-KR" altLang="en-US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에 대한 최종 판독결론 </a:t>
                      </a:r>
                      <a:r>
                        <a:rPr lang="en-US" altLang="ko-KR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문자열</a:t>
                      </a:r>
                      <a:r>
                        <a:rPr lang="en-US" altLang="ko-KR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FF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1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이미지 </a:t>
                      </a: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URL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Key Image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에 대한 </a:t>
                      </a: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Web-PACS URL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4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Study Instance UID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DICOM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파일 </a:t>
                      </a: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Study Instance UID Tag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의 값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4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Series Instance UID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DICOM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파일 </a:t>
                      </a: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Series Instance UID Tag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의 값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0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SOP Instance UID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DICOM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파일 </a:t>
                      </a: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SOP Instance UID Tag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의 값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125">
                <a:tc rowSpan="3"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영상검사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정보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R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검사명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R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해당 검사의 명칭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1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R2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검사코드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R2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해당 검사의 코드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4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  <a:endParaRPr lang="en-US" sz="1600" kern="0" spc="0" dirty="0">
                        <a:solidFill>
                          <a:srgbClr val="FF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방사선량</a:t>
                      </a:r>
                      <a:endParaRPr lang="ko-KR" altLang="en-US" sz="1600" kern="0" spc="0" dirty="0">
                        <a:solidFill>
                          <a:srgbClr val="FF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  <a:endParaRPr lang="en-US" sz="1600" kern="0" spc="0" dirty="0">
                        <a:solidFill>
                          <a:srgbClr val="FF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각 시기의 </a:t>
                      </a:r>
                      <a:r>
                        <a:rPr lang="en-US" altLang="ko-KR" sz="1200" b="1" kern="0" spc="0" dirty="0" err="1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CTDIvol</a:t>
                      </a:r>
                      <a:r>
                        <a:rPr lang="en-US" altLang="ko-KR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(</a:t>
                      </a:r>
                      <a:r>
                        <a:rPr lang="en-US" altLang="ko-KR" sz="1200" b="1" kern="0" spc="0" dirty="0" err="1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mGy</a:t>
                      </a:r>
                      <a:r>
                        <a:rPr lang="en-US" altLang="ko-KR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lang="ko-KR" altLang="en-US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과 총 </a:t>
                      </a:r>
                      <a:r>
                        <a:rPr lang="en-US" altLang="ko-KR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DLP(</a:t>
                      </a:r>
                      <a:r>
                        <a:rPr lang="en-US" altLang="ko-KR" sz="1200" b="1" kern="0" spc="0" dirty="0" err="1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mGy</a:t>
                      </a:r>
                      <a:r>
                        <a:rPr lang="en-US" altLang="ko-KR" sz="1200" b="1" kern="0" spc="0" dirty="0">
                          <a:solidFill>
                            <a:srgbClr val="FF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*cm) </a:t>
                      </a:r>
                      <a:endParaRPr lang="ko-KR" altLang="en-US" sz="1600" kern="0" spc="0" dirty="0">
                        <a:solidFill>
                          <a:srgbClr val="FF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1782" marR="81782" marT="40891" marB="408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9226">
                <a:tc gridSpan="5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*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R2: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의뢰한 진료건과 관련된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최근정보로서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의료인이 교류에 필수적이라고 판단한 정보</a:t>
                      </a:r>
                    </a:p>
                  </a:txBody>
                  <a:tcPr marL="81782" marR="81782" marT="40891" marB="4089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96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재촬영 저감프로세스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908721"/>
            <a:ext cx="8915400" cy="1440159"/>
          </a:xfrm>
        </p:spPr>
        <p:txBody>
          <a:bodyPr/>
          <a:lstStyle/>
          <a:p>
            <a:pPr lvl="0" fontAlgn="base"/>
            <a:r>
              <a:rPr lang="ko-KR" altLang="en-US" dirty="0"/>
              <a:t>각 의료기관에서 다음과 같은 사유코드를 청구시 입력할 수 있는 절차를 마련하게 되면 실제적으로 재촬영이 많이 저감될 것으로 생각됨</a:t>
            </a:r>
          </a:p>
          <a:p>
            <a:pPr lvl="0" fontAlgn="base"/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재촬영을 시행한 경우 원병원의 영상이 센터에 보관되어 있기 때문에 이를 평가하여 감사하는데 이용할 수 있음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27830"/>
              </p:ext>
            </p:extLst>
          </p:nvPr>
        </p:nvGraphicFramePr>
        <p:xfrm>
          <a:off x="283121" y="2492896"/>
          <a:ext cx="9422407" cy="399427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14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3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5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effectLst/>
                        </a:rPr>
                        <a:t>사유 코드</a:t>
                      </a:r>
                      <a:endParaRPr lang="ko-KR" altLang="en-US" sz="16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effectLst/>
                        </a:rPr>
                        <a:t>정 의</a:t>
                      </a:r>
                      <a:endParaRPr lang="ko-KR" altLang="en-US" sz="16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effectLst/>
                        </a:rPr>
                        <a:t>이유</a:t>
                      </a:r>
                      <a:endParaRPr lang="ko-KR" altLang="en-US" sz="16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322">
                <a:tc>
                  <a:txBody>
                    <a:bodyPr/>
                    <a:lstStyle/>
                    <a:p>
                      <a:pPr marL="63500" marR="508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80">
                          <a:effectLst/>
                        </a:rPr>
                        <a:t>S</a:t>
                      </a:r>
                      <a:endParaRPr lang="en-US" sz="1600" kern="0" spc="-8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effectLst/>
                        </a:rPr>
                        <a:t>원 검사로 진단 및 치료방향 판단 곤란</a:t>
                      </a:r>
                      <a:r>
                        <a:rPr lang="en-US" altLang="ko-KR" sz="1600" kern="0" spc="-50">
                          <a:effectLst/>
                        </a:rPr>
                        <a:t>(</a:t>
                      </a:r>
                      <a:r>
                        <a:rPr lang="ko-KR" altLang="en-US" sz="1600" kern="0" spc="-50">
                          <a:effectLst/>
                        </a:rPr>
                        <a:t>꼭 필요한 추가검사</a:t>
                      </a:r>
                      <a:r>
                        <a:rPr lang="en-US" altLang="ko-KR" sz="1600" kern="0" spc="-50">
                          <a:effectLst/>
                        </a:rPr>
                        <a:t>)</a:t>
                      </a:r>
                      <a:endParaRPr lang="en-US" altLang="ko-KR" sz="1600" kern="0" spc="-5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322">
                <a:tc>
                  <a:txBody>
                    <a:bodyPr/>
                    <a:lstStyle/>
                    <a:p>
                      <a:pPr marL="63500" marR="508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80">
                          <a:effectLst/>
                        </a:rPr>
                        <a:t>D1</a:t>
                      </a:r>
                      <a:endParaRPr lang="en-US" sz="1600" kern="0" spc="-8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effectLst/>
                        </a:rPr>
                        <a:t>화질불량</a:t>
                      </a:r>
                      <a:r>
                        <a:rPr lang="en-US" altLang="ko-KR" sz="1600" kern="0" spc="-50">
                          <a:effectLst/>
                        </a:rPr>
                        <a:t>(</a:t>
                      </a:r>
                      <a:r>
                        <a:rPr lang="ko-KR" altLang="en-US" sz="1600" kern="0" spc="-50">
                          <a:effectLst/>
                        </a:rPr>
                        <a:t>허용가능 중복검사</a:t>
                      </a:r>
                      <a:r>
                        <a:rPr lang="en-US" altLang="ko-KR" sz="1600" kern="0" spc="-50">
                          <a:effectLst/>
                        </a:rPr>
                        <a:t>)</a:t>
                      </a:r>
                      <a:endParaRPr lang="en-US" altLang="ko-KR" sz="1600" kern="0" spc="-5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21954" marR="21954" marT="14636" marB="14636" anchor="ctr"/>
                </a:tc>
                <a:tc row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effectLst/>
                        </a:rPr>
                        <a:t>이 경우 화질평가표를 이용한 점수 기입</a:t>
                      </a:r>
                      <a:endParaRPr lang="ko-KR" altLang="en-US" sz="16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22">
                <a:tc>
                  <a:txBody>
                    <a:bodyPr/>
                    <a:lstStyle/>
                    <a:p>
                      <a:pPr marL="63500" marR="508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80">
                          <a:effectLst/>
                        </a:rPr>
                        <a:t>D2</a:t>
                      </a:r>
                      <a:endParaRPr lang="en-US" sz="1600" kern="0" spc="-8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effectLst/>
                        </a:rPr>
                        <a:t>검사부위 불충분</a:t>
                      </a:r>
                      <a:r>
                        <a:rPr lang="en-US" altLang="ko-KR" sz="1600" kern="0" spc="-50">
                          <a:effectLst/>
                        </a:rPr>
                        <a:t>(</a:t>
                      </a:r>
                      <a:r>
                        <a:rPr lang="ko-KR" altLang="en-US" sz="1600" kern="0" spc="-50">
                          <a:effectLst/>
                        </a:rPr>
                        <a:t>허용가능 중복검사</a:t>
                      </a:r>
                      <a:r>
                        <a:rPr lang="en-US" altLang="ko-KR" sz="1600" kern="0" spc="-50">
                          <a:effectLst/>
                        </a:rPr>
                        <a:t>)</a:t>
                      </a:r>
                      <a:endParaRPr lang="en-US" altLang="ko-KR" sz="1600" kern="0" spc="-5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21954" marR="21954" marT="14636" marB="14636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86">
                <a:tc>
                  <a:txBody>
                    <a:bodyPr/>
                    <a:lstStyle/>
                    <a:p>
                      <a:pPr marL="63500" marR="508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80">
                          <a:effectLst/>
                        </a:rPr>
                        <a:t>D3</a:t>
                      </a:r>
                      <a:endParaRPr lang="en-US" sz="1600" kern="0" spc="-8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effectLst/>
                        </a:rPr>
                        <a:t>기타 허용 가능 중복검사</a:t>
                      </a:r>
                      <a:r>
                        <a:rPr lang="en-US" altLang="ko-KR" sz="1600" kern="0" spc="-50">
                          <a:effectLst/>
                        </a:rPr>
                        <a:t>(</a:t>
                      </a:r>
                      <a:r>
                        <a:rPr lang="ko-KR" altLang="en-US" sz="1600" kern="0" spc="-50">
                          <a:effectLst/>
                        </a:rPr>
                        <a:t>허용가능 중복검사</a:t>
                      </a:r>
                      <a:r>
                        <a:rPr lang="en-US" altLang="ko-KR" sz="1600" kern="0" spc="-50">
                          <a:effectLst/>
                        </a:rPr>
                        <a:t>)</a:t>
                      </a:r>
                      <a:endParaRPr lang="en-US" altLang="ko-KR" sz="1600" kern="0" spc="-5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21954" marR="21954" marT="14636" marB="14636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322">
                <a:tc>
                  <a:txBody>
                    <a:bodyPr/>
                    <a:lstStyle/>
                    <a:p>
                      <a:pPr marL="63500" marR="508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80">
                          <a:effectLst/>
                        </a:rPr>
                        <a:t>F1</a:t>
                      </a:r>
                      <a:endParaRPr lang="en-US" sz="1600" kern="0" spc="-8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effectLst/>
                        </a:rPr>
                        <a:t>수술</a:t>
                      </a:r>
                      <a:r>
                        <a:rPr lang="en-US" altLang="ko-KR" sz="1600" kern="0" spc="-50">
                          <a:effectLst/>
                        </a:rPr>
                        <a:t>·</a:t>
                      </a:r>
                      <a:r>
                        <a:rPr lang="ko-KR" altLang="en-US" sz="1600" kern="0" spc="-50">
                          <a:effectLst/>
                        </a:rPr>
                        <a:t>시술 후 합병증이 의심되거나 증상호전 없음</a:t>
                      </a:r>
                      <a:r>
                        <a:rPr lang="en-US" altLang="ko-KR" sz="1600" kern="0" spc="-50">
                          <a:effectLst/>
                        </a:rPr>
                        <a:t>(</a:t>
                      </a:r>
                      <a:r>
                        <a:rPr lang="ko-KR" altLang="en-US" sz="1600" kern="0" spc="-50">
                          <a:effectLst/>
                        </a:rPr>
                        <a:t>추적검사</a:t>
                      </a:r>
                      <a:r>
                        <a:rPr lang="en-US" altLang="ko-KR" sz="1600" kern="0" spc="-50">
                          <a:effectLst/>
                        </a:rPr>
                        <a:t>)</a:t>
                      </a:r>
                      <a:endParaRPr lang="en-US" altLang="ko-KR" sz="1600" kern="0" spc="-5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322">
                <a:tc>
                  <a:txBody>
                    <a:bodyPr/>
                    <a:lstStyle/>
                    <a:p>
                      <a:pPr marL="63500" marR="508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80">
                          <a:effectLst/>
                        </a:rPr>
                        <a:t>F2</a:t>
                      </a:r>
                      <a:endParaRPr lang="en-US" sz="1600" kern="0" spc="-8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effectLst/>
                        </a:rPr>
                        <a:t>환자의 임상양상이 바뀌었다고 의사가 판단하는 경우</a:t>
                      </a:r>
                      <a:r>
                        <a:rPr lang="en-US" altLang="ko-KR" sz="1600" kern="0" spc="-50">
                          <a:effectLst/>
                        </a:rPr>
                        <a:t>(</a:t>
                      </a:r>
                      <a:r>
                        <a:rPr lang="ko-KR" altLang="en-US" sz="1600" kern="0" spc="-50">
                          <a:effectLst/>
                        </a:rPr>
                        <a:t>추적검사</a:t>
                      </a:r>
                      <a:r>
                        <a:rPr lang="en-US" altLang="ko-KR" sz="1600" kern="0" spc="-50">
                          <a:effectLst/>
                        </a:rPr>
                        <a:t>)</a:t>
                      </a:r>
                      <a:endParaRPr lang="en-US" altLang="ko-KR" sz="1600" kern="0" spc="-5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322">
                <a:tc>
                  <a:txBody>
                    <a:bodyPr/>
                    <a:lstStyle/>
                    <a:p>
                      <a:pPr marL="63500" marR="508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80">
                          <a:effectLst/>
                        </a:rPr>
                        <a:t>F3</a:t>
                      </a:r>
                      <a:endParaRPr lang="en-US" sz="1600" kern="0" spc="-8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>
                          <a:effectLst/>
                        </a:rPr>
                        <a:t>CT</a:t>
                      </a:r>
                      <a:r>
                        <a:rPr lang="ko-KR" altLang="en-US" sz="1600" kern="0" spc="-50">
                          <a:effectLst/>
                        </a:rPr>
                        <a:t>가 환자에게 분명한 이득이 됨</a:t>
                      </a:r>
                      <a:r>
                        <a:rPr lang="en-US" altLang="ko-KR" sz="1600" kern="0" spc="-50">
                          <a:effectLst/>
                        </a:rPr>
                        <a:t>(</a:t>
                      </a:r>
                      <a:r>
                        <a:rPr lang="ko-KR" altLang="en-US" sz="1600" kern="0" spc="-50">
                          <a:effectLst/>
                        </a:rPr>
                        <a:t>기타 추적검사</a:t>
                      </a:r>
                      <a:r>
                        <a:rPr lang="en-US" altLang="ko-KR" sz="1600" kern="0" spc="-50">
                          <a:effectLst/>
                        </a:rPr>
                        <a:t>)</a:t>
                      </a:r>
                      <a:endParaRPr lang="en-US" altLang="ko-KR" sz="1600" kern="0" spc="-5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322">
                <a:tc>
                  <a:txBody>
                    <a:bodyPr/>
                    <a:lstStyle/>
                    <a:p>
                      <a:pPr marL="63500" marR="508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80">
                          <a:effectLst/>
                        </a:rPr>
                        <a:t>U</a:t>
                      </a:r>
                      <a:endParaRPr lang="en-US" sz="1600" kern="0" spc="-8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effectLst/>
                        </a:rPr>
                        <a:t>이유 없음</a:t>
                      </a:r>
                      <a:r>
                        <a:rPr lang="en-US" altLang="ko-KR" sz="1600" kern="0" spc="-50">
                          <a:effectLst/>
                        </a:rPr>
                        <a:t>(</a:t>
                      </a:r>
                      <a:r>
                        <a:rPr lang="ko-KR" altLang="en-US" sz="1600" kern="0" spc="-50">
                          <a:effectLst/>
                        </a:rPr>
                        <a:t>불필요한 재검사</a:t>
                      </a:r>
                      <a:r>
                        <a:rPr lang="en-US" altLang="ko-KR" sz="1600" kern="0" spc="-50">
                          <a:effectLst/>
                        </a:rPr>
                        <a:t>)</a:t>
                      </a:r>
                      <a:endParaRPr lang="en-US" altLang="ko-KR" sz="1600" kern="0" spc="-5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322">
                <a:tc>
                  <a:txBody>
                    <a:bodyPr/>
                    <a:lstStyle/>
                    <a:p>
                      <a:pPr marL="63500" marR="508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80">
                          <a:effectLst/>
                        </a:rPr>
                        <a:t>X</a:t>
                      </a:r>
                      <a:endParaRPr lang="en-US" sz="1600" kern="0" spc="-8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effectLst/>
                        </a:rPr>
                        <a:t>원 검사 시행과 관련 없는 다른 목적으로 시행</a:t>
                      </a:r>
                      <a:r>
                        <a:rPr lang="en-US" altLang="ko-KR" sz="1600" kern="0" spc="-50">
                          <a:effectLst/>
                        </a:rPr>
                        <a:t>(</a:t>
                      </a:r>
                      <a:r>
                        <a:rPr lang="ko-KR" altLang="en-US" sz="1600" kern="0" spc="-50">
                          <a:effectLst/>
                        </a:rPr>
                        <a:t>무관검사</a:t>
                      </a:r>
                      <a:r>
                        <a:rPr lang="en-US" altLang="ko-KR" sz="1600" kern="0" spc="-50">
                          <a:effectLst/>
                        </a:rPr>
                        <a:t>)</a:t>
                      </a:r>
                      <a:endParaRPr lang="en-US" altLang="ko-KR" sz="1600" kern="0" spc="-5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21954" marR="21954" marT="14636" marB="14636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1954" marR="21954" marT="14636" marB="1463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91000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4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연구의 개요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96752"/>
            <a:ext cx="9555163" cy="483088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798617" y="1712069"/>
            <a:ext cx="5538314" cy="4831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90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저장용 수가 신설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>
                <a:latin typeface="+mn-ea"/>
                <a:ea typeface="+mn-ea"/>
              </a:rPr>
              <a:t>재판독의</a:t>
            </a:r>
            <a:r>
              <a:rPr lang="ko-KR" altLang="en-US" dirty="0">
                <a:latin typeface="+mn-ea"/>
                <a:ea typeface="+mn-ea"/>
              </a:rPr>
              <a:t> 요구도 높지만 치료 중 이전 검사와 비교하기 위해서 </a:t>
            </a:r>
            <a:r>
              <a:rPr lang="ko-KR" altLang="en-US" dirty="0" err="1">
                <a:latin typeface="+mn-ea"/>
                <a:ea typeface="+mn-ea"/>
              </a:rPr>
              <a:t>전원된</a:t>
            </a:r>
            <a:r>
              <a:rPr lang="ko-KR" altLang="en-US" dirty="0">
                <a:latin typeface="+mn-ea"/>
                <a:ea typeface="+mn-ea"/>
              </a:rPr>
              <a:t> 기관의  </a:t>
            </a:r>
            <a:r>
              <a:rPr lang="en-US" altLang="ko-KR" dirty="0">
                <a:latin typeface="+mn-ea"/>
                <a:ea typeface="+mn-ea"/>
              </a:rPr>
              <a:t>PACS </a:t>
            </a:r>
            <a:r>
              <a:rPr lang="ko-KR" altLang="en-US" dirty="0">
                <a:latin typeface="+mn-ea"/>
                <a:ea typeface="+mn-ea"/>
              </a:rPr>
              <a:t>시스템에 저장이 필수적임</a:t>
            </a: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저장용 수가 신설 필요</a:t>
            </a:r>
            <a:endParaRPr lang="en-US" altLang="ko-KR" dirty="0">
              <a:latin typeface="+mn-ea"/>
              <a:ea typeface="+mn-ea"/>
            </a:endParaRPr>
          </a:p>
          <a:p>
            <a:pPr lvl="1"/>
            <a:r>
              <a:rPr lang="ko-KR" altLang="en-US" dirty="0">
                <a:latin typeface="+mn-ea"/>
                <a:ea typeface="+mn-ea"/>
              </a:rPr>
              <a:t>판독보다 낮은 수가 책정 가능</a:t>
            </a:r>
            <a:endParaRPr lang="en-US" altLang="ko-KR" dirty="0">
              <a:latin typeface="+mn-ea"/>
              <a:ea typeface="+mn-ea"/>
            </a:endParaRPr>
          </a:p>
          <a:p>
            <a:pPr lvl="1"/>
            <a:r>
              <a:rPr lang="ko-KR" altLang="en-US" dirty="0">
                <a:latin typeface="+mn-ea"/>
                <a:ea typeface="+mn-ea"/>
              </a:rPr>
              <a:t>검사 건당 수가 책정하되 한도 건수 결정 </a:t>
            </a:r>
            <a:endParaRPr lang="en-US" altLang="ko-KR" dirty="0">
              <a:latin typeface="+mn-ea"/>
              <a:ea typeface="+mn-ea"/>
            </a:endParaRPr>
          </a:p>
          <a:p>
            <a:pPr lvl="1"/>
            <a:r>
              <a:rPr lang="ko-KR" altLang="en-US" dirty="0">
                <a:latin typeface="+mn-ea"/>
                <a:ea typeface="+mn-ea"/>
              </a:rPr>
              <a:t>초음파검사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 err="1">
                <a:latin typeface="+mn-ea"/>
                <a:ea typeface="+mn-ea"/>
              </a:rPr>
              <a:t>내시경검사등은</a:t>
            </a:r>
            <a:r>
              <a:rPr lang="ko-KR" altLang="en-US" dirty="0">
                <a:latin typeface="+mn-ea"/>
                <a:ea typeface="+mn-ea"/>
              </a:rPr>
              <a:t> 직접 시행한 의사의 판독 외 </a:t>
            </a:r>
            <a:r>
              <a:rPr lang="ko-KR" altLang="en-US" dirty="0" err="1">
                <a:latin typeface="+mn-ea"/>
                <a:ea typeface="+mn-ea"/>
              </a:rPr>
              <a:t>재판독은</a:t>
            </a:r>
            <a:r>
              <a:rPr lang="ko-KR" altLang="en-US" dirty="0">
                <a:latin typeface="+mn-ea"/>
                <a:ea typeface="+mn-ea"/>
              </a:rPr>
              <a:t> 의미가 없으므로 </a:t>
            </a:r>
            <a:r>
              <a:rPr lang="ko-KR" altLang="en-US" dirty="0" err="1">
                <a:latin typeface="+mn-ea"/>
                <a:ea typeface="+mn-ea"/>
              </a:rPr>
              <a:t>재판독</a:t>
            </a:r>
            <a:r>
              <a:rPr lang="ko-KR" altLang="en-US" dirty="0">
                <a:latin typeface="+mn-ea"/>
                <a:ea typeface="+mn-ea"/>
              </a:rPr>
              <a:t> 불가 </a:t>
            </a:r>
            <a:endParaRPr lang="en-US" altLang="ko-KR" dirty="0">
              <a:latin typeface="+mn-ea"/>
              <a:ea typeface="+mn-ea"/>
            </a:endParaRPr>
          </a:p>
          <a:p>
            <a:pPr lvl="1"/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DFA2-D06F-4969-A69E-6845581914A8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221794464" descr="EMB000015ec3f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3068960"/>
            <a:ext cx="6336704" cy="347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09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기대효과와 활용방안</a:t>
            </a:r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3" name="Gruppieren 19"/>
          <p:cNvGrpSpPr/>
          <p:nvPr/>
        </p:nvGrpSpPr>
        <p:grpSpPr bwMode="gray">
          <a:xfrm>
            <a:off x="441961" y="914400"/>
            <a:ext cx="9030061" cy="5781822"/>
            <a:chOff x="323850" y="1555750"/>
            <a:chExt cx="8162379" cy="4562675"/>
          </a:xfrm>
        </p:grpSpPr>
        <p:grpSp>
          <p:nvGrpSpPr>
            <p:cNvPr id="4" name="Gruppieren 33"/>
            <p:cNvGrpSpPr/>
            <p:nvPr/>
          </p:nvGrpSpPr>
          <p:grpSpPr bwMode="gray">
            <a:xfrm>
              <a:off x="323850" y="1555750"/>
              <a:ext cx="3914775" cy="4119082"/>
              <a:chOff x="323850" y="1555750"/>
              <a:chExt cx="3914775" cy="4119082"/>
            </a:xfrm>
          </p:grpSpPr>
          <p:sp>
            <p:nvSpPr>
              <p:cNvPr id="8" name="Rectangle 19"/>
              <p:cNvSpPr>
                <a:spLocks noChangeArrowheads="1"/>
              </p:cNvSpPr>
              <p:nvPr/>
            </p:nvSpPr>
            <p:spPr bwMode="gray">
              <a:xfrm>
                <a:off x="323850" y="1555750"/>
                <a:ext cx="3914775" cy="360363"/>
              </a:xfrm>
              <a:prstGeom prst="rect">
                <a:avLst/>
              </a:prstGeom>
              <a:solidFill>
                <a:srgbClr val="008080"/>
              </a:solidFill>
              <a:ln w="12700" algn="ctr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>
                  <a:defRPr/>
                </a:pPr>
                <a:r>
                  <a:rPr lang="ko-KR" altLang="en-US" sz="2000" b="1" noProof="1">
                    <a:solidFill>
                      <a:schemeClr val="bg1"/>
                    </a:solidFill>
                    <a:latin typeface="나눔고딕" pitchFamily="50" charset="-127"/>
                    <a:ea typeface="나눔고딕" pitchFamily="50" charset="-127"/>
                    <a:cs typeface="Arial" charset="0"/>
                  </a:rPr>
                  <a:t>기대효과</a:t>
                </a:r>
                <a:endParaRPr lang="de-DE" sz="2000" b="1" noProof="1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  <a:cs typeface="Arial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gray">
              <a:xfrm>
                <a:off x="323850" y="1916114"/>
                <a:ext cx="3914775" cy="375871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108000" rIns="144000" bIns="72000"/>
              <a:lstStyle/>
              <a:p>
                <a:pPr fontAlgn="base">
                  <a:lnSpc>
                    <a:spcPct val="114000"/>
                  </a:lnSpc>
                  <a:spcAft>
                    <a:spcPts val="800"/>
                  </a:spcAft>
                  <a:buClr>
                    <a:schemeClr val="bg1">
                      <a:lumMod val="65000"/>
                    </a:schemeClr>
                  </a:buClr>
                  <a:buFont typeface="Wingdings" pitchFamily="2" charset="2"/>
                  <a:buChar char="§"/>
                </a:pPr>
                <a:r>
                  <a:rPr lang="ko-KR" altLang="en-US" sz="1400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각 의료기관에서 영상검사가 영상정보교류에 이용되려면 영상검사와 판독소견서의 질이 적정하게 담보되어야 하므로 중복</a:t>
                </a:r>
                <a:r>
                  <a:rPr lang="en-US" altLang="ko-KR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/</a:t>
                </a:r>
                <a:r>
                  <a:rPr lang="ko-KR" altLang="en-US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재촬영 검사가 저감화에 기여 </a:t>
                </a:r>
                <a:endParaRPr lang="en-US" altLang="ko-KR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  <a:p>
                <a:pPr fontAlgn="base">
                  <a:lnSpc>
                    <a:spcPct val="114000"/>
                  </a:lnSpc>
                  <a:spcAft>
                    <a:spcPts val="800"/>
                  </a:spcAft>
                  <a:buClr>
                    <a:schemeClr val="bg1">
                      <a:lumMod val="65000"/>
                    </a:schemeClr>
                  </a:buClr>
                  <a:buFont typeface="Wingdings" pitchFamily="2" charset="2"/>
                  <a:buChar char="§"/>
                </a:pPr>
                <a:r>
                  <a:rPr lang="en-US" altLang="ko-KR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영상검사의 질 향상 품질기준과 표준 판독소견서는 전반적인 의료영상의 질 향상에 기여 </a:t>
                </a:r>
              </a:p>
              <a:p>
                <a:pPr fontAlgn="base">
                  <a:lnSpc>
                    <a:spcPct val="114000"/>
                  </a:lnSpc>
                  <a:spcAft>
                    <a:spcPts val="800"/>
                  </a:spcAft>
                  <a:buClr>
                    <a:schemeClr val="bg1">
                      <a:lumMod val="65000"/>
                    </a:schemeClr>
                  </a:buClr>
                  <a:buFont typeface="Wingdings" pitchFamily="2" charset="2"/>
                  <a:buChar char="§"/>
                </a:pPr>
                <a:endParaRPr lang="ko-KR" altLang="en-US" sz="16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5" name="Gruppieren 34"/>
            <p:cNvGrpSpPr/>
            <p:nvPr/>
          </p:nvGrpSpPr>
          <p:grpSpPr bwMode="gray">
            <a:xfrm>
              <a:off x="4391025" y="1555750"/>
              <a:ext cx="4095204" cy="4562675"/>
              <a:chOff x="4391025" y="1555750"/>
              <a:chExt cx="4095204" cy="4562675"/>
            </a:xfrm>
          </p:grpSpPr>
          <p:sp>
            <p:nvSpPr>
              <p:cNvPr id="6" name="Rectangle 19"/>
              <p:cNvSpPr>
                <a:spLocks noChangeArrowheads="1"/>
              </p:cNvSpPr>
              <p:nvPr/>
            </p:nvSpPr>
            <p:spPr bwMode="gray">
              <a:xfrm>
                <a:off x="4391025" y="1555750"/>
                <a:ext cx="4095204" cy="360363"/>
              </a:xfrm>
              <a:prstGeom prst="rect">
                <a:avLst/>
              </a:prstGeom>
              <a:solidFill>
                <a:srgbClr val="9E1A69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r>
                  <a:rPr lang="ko-KR" altLang="en-US" sz="2000" b="1" noProof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latin typeface="나눔고딕" pitchFamily="50" charset="-127"/>
                    <a:ea typeface="나눔고딕" pitchFamily="50" charset="-127"/>
                    <a:cs typeface="Arial" charset="0"/>
                  </a:rPr>
                  <a:t>활용방안</a:t>
                </a:r>
                <a:endParaRPr lang="de-DE" sz="2000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latin typeface="나눔고딕" pitchFamily="50" charset="-127"/>
                  <a:ea typeface="나눔고딕" pitchFamily="50" charset="-127"/>
                  <a:cs typeface="Arial" charset="0"/>
                </a:endParaRPr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gray">
              <a:xfrm>
                <a:off x="4391025" y="1916113"/>
                <a:ext cx="4095204" cy="420231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108000" rIns="144000" bIns="72000"/>
              <a:lstStyle/>
              <a:p>
                <a:pPr marL="190500" indent="-190500">
                  <a:lnSpc>
                    <a:spcPct val="114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  <a:defRPr/>
                </a:pPr>
                <a:r>
                  <a:rPr lang="ko-KR" altLang="en-US" sz="1600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영상정보교류에 이용할 뿐만 아니라 향후 우리나라의 표준 판독소견서 기준으로 사용하여 판독소견서 질 관리에 이용할 수 있다</a:t>
                </a:r>
                <a:r>
                  <a:rPr lang="en-US" altLang="ko-KR" sz="1600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. </a:t>
                </a:r>
              </a:p>
              <a:p>
                <a:pPr marL="190500" indent="-190500">
                  <a:lnSpc>
                    <a:spcPct val="114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  <a:defRPr/>
                </a:pPr>
                <a:r>
                  <a:rPr lang="ko-KR" altLang="en-US" sz="1600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구조화된 판독소견서는 우리나라 질환 연구에서 빅데이터 연구에서 활용할 수 있는 기본 데이터베이스로 이용할 수 있다</a:t>
                </a:r>
                <a:r>
                  <a:rPr lang="en-US" altLang="ko-KR" sz="1600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. </a:t>
                </a:r>
              </a:p>
              <a:p>
                <a:pPr marL="190500" indent="-190500">
                  <a:lnSpc>
                    <a:spcPct val="114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  <a:defRPr/>
                </a:pPr>
                <a:r>
                  <a:rPr lang="ko-KR" altLang="en-US" sz="1600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개선 방안이 제안되면 중복</a:t>
                </a:r>
                <a:r>
                  <a:rPr lang="en-US" altLang="ko-KR" sz="1600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/</a:t>
                </a:r>
                <a:r>
                  <a:rPr lang="ko-KR" altLang="en-US" sz="1600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재촬영 평가를 위한 심평원의 수가 청구 절차 개선하는데 이용할 수 있다</a:t>
                </a:r>
                <a:r>
                  <a:rPr lang="en-US" altLang="ko-KR" sz="1600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. </a:t>
                </a:r>
              </a:p>
              <a:p>
                <a:pPr marL="190500" indent="-190500">
                  <a:lnSpc>
                    <a:spcPct val="114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  <a:defRPr/>
                </a:pPr>
                <a:r>
                  <a:rPr lang="ko-KR" altLang="en-US" sz="1600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다양한 프로토콜에 대한 질 평가 기준이 개발</a:t>
                </a:r>
                <a:endParaRPr lang="en-US" altLang="ko-KR" sz="16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  <a:p>
                <a:pPr marL="647700" lvl="1" indent="-190500">
                  <a:lnSpc>
                    <a:spcPct val="114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  <a:defRPr/>
                </a:pPr>
                <a:r>
                  <a:rPr lang="ko-KR" altLang="en-US" sz="1600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의료기관에서 검사할 때 참고할 수 있는 자료로 이용 </a:t>
                </a:r>
                <a:endParaRPr lang="en-US" altLang="ko-KR" sz="16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  <a:p>
                <a:pPr marL="190500" indent="-190500">
                  <a:lnSpc>
                    <a:spcPct val="114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  <a:defRPr/>
                </a:pPr>
                <a:r>
                  <a:rPr lang="ko-KR" altLang="en-US" sz="1600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다양한 프로토콜에 대한 질 평가 기준 개발을 위한 방법론 및 절차가 확립되면 향후 </a:t>
                </a:r>
                <a:r>
                  <a:rPr lang="ko-KR" altLang="en-US" sz="1600" spc="-15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신뢰있는</a:t>
                </a:r>
                <a:r>
                  <a:rPr lang="ko-KR" altLang="en-US" sz="1600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 추가적인 질 평가 기준 개발에 활용할 수 있다</a:t>
                </a:r>
                <a:r>
                  <a:rPr lang="en-US" altLang="ko-KR" sz="1600" spc="-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16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4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47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90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 bwMode="auto">
          <a:xfrm>
            <a:off x="200473" y="116632"/>
            <a:ext cx="2232248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9776" y="2742830"/>
            <a:ext cx="3615340" cy="996033"/>
          </a:xfrm>
          <a:prstGeom prst="rect">
            <a:avLst/>
          </a:prstGeom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eaLnBrk="0" hangingPunct="0">
              <a:defRPr/>
            </a:pPr>
            <a:r>
              <a:rPr lang="ko-KR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40" pitchFamily="18" charset="-127"/>
                <a:ea typeface="-웹윤고딕140" pitchFamily="18" charset="-127"/>
                <a:cs typeface="+mj-cs"/>
              </a:rPr>
              <a:t>감사합니다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6799" y="2510115"/>
            <a:ext cx="688256" cy="272758"/>
          </a:xfrm>
          <a:prstGeom prst="rect">
            <a:avLst/>
          </a:prstGeom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eaLnBrk="0" hangingPunct="0">
              <a:defRPr/>
            </a:pPr>
            <a:r>
              <a:rPr lang="ko-KR" altLang="en-US" sz="1300" dirty="0">
                <a:solidFill>
                  <a:schemeClr val="accent2">
                    <a:lumMod val="20000"/>
                    <a:lumOff val="80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발표제목</a:t>
            </a:r>
          </a:p>
        </p:txBody>
      </p:sp>
      <p:sp>
        <p:nvSpPr>
          <p:cNvPr id="8" name="직사각형 7"/>
          <p:cNvSpPr/>
          <p:nvPr/>
        </p:nvSpPr>
        <p:spPr bwMode="auto">
          <a:xfrm rot="20654697">
            <a:off x="2943369" y="5674444"/>
            <a:ext cx="1728192" cy="2876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굴림" pitchFamily="50" charset="-127"/>
            </a:endParaRPr>
          </a:p>
        </p:txBody>
      </p:sp>
      <p:pic>
        <p:nvPicPr>
          <p:cNvPr id="13" name="그림 12" descr="진흥원 마크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41034" y="6338500"/>
            <a:ext cx="936502" cy="402868"/>
          </a:xfrm>
          <a:prstGeom prst="rect">
            <a:avLst/>
          </a:prstGeom>
        </p:spPr>
      </p:pic>
      <p:pic>
        <p:nvPicPr>
          <p:cNvPr id="10" name="그림 9" descr="보건복지부_국_좌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6632"/>
            <a:ext cx="1944216" cy="5037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464" y="6556007"/>
            <a:ext cx="5247197" cy="257369"/>
          </a:xfrm>
          <a:prstGeom prst="rect">
            <a:avLst/>
          </a:prstGeom>
          <a:noFill/>
        </p:spPr>
        <p:txBody>
          <a:bodyPr vert="horz" wrap="none" lIns="36000" tIns="36000" rIns="36000" bIns="3600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eaLnBrk="0" hangingPunct="0">
              <a:defRPr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『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보건의료정보화를 위한 진료정보교류 기반 구축 및 활성화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』 3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-웹윤고딕130" pitchFamily="18" charset="-127"/>
                <a:ea typeface="-웹윤고딕130" pitchFamily="18" charset="-127"/>
                <a:cs typeface="+mj-cs"/>
              </a:rPr>
              <a:t>차년도 결과발표회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연구의 개요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519" y="1555647"/>
            <a:ext cx="9224963" cy="407055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428362" y="1478605"/>
            <a:ext cx="2813725" cy="36089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9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ko-KR" altLang="en-US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연구의 개요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973364"/>
            <a:ext cx="9575800" cy="50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3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98" descr="바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07000"/>
            <a:ext cx="9906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2" descr="C:\Users\Administrator\Desktop\Untitled-2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3408987" y="6429908"/>
            <a:ext cx="3093413" cy="167444"/>
          </a:xfrm>
          <a:prstGeom prst="rect">
            <a:avLst/>
          </a:prstGeom>
          <a:noFill/>
        </p:spPr>
      </p:pic>
      <p:pic>
        <p:nvPicPr>
          <p:cNvPr id="136" name="Picture 2" descr="C:\Users\Administrator\Desktop\Untitled-2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6482386" y="6429908"/>
            <a:ext cx="3093413" cy="167444"/>
          </a:xfrm>
          <a:prstGeom prst="rect">
            <a:avLst/>
          </a:prstGeom>
          <a:noFill/>
        </p:spPr>
      </p:pic>
      <p:pic>
        <p:nvPicPr>
          <p:cNvPr id="134" name="Picture 2" descr="C:\Users\Administrator\Desktop\Untitled-2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322886" y="6429908"/>
            <a:ext cx="3093413" cy="167444"/>
          </a:xfrm>
          <a:prstGeom prst="rect">
            <a:avLst/>
          </a:prstGeom>
          <a:noFill/>
        </p:spPr>
      </p:pic>
      <p:pic>
        <p:nvPicPr>
          <p:cNvPr id="31" name="Picture 3" descr="C:\Users\Administrator\Desktop\서울보건사업 진흥원\psd\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5" y="952262"/>
            <a:ext cx="9902972" cy="60453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4518266" y="1098605"/>
            <a:ext cx="869469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ko-KR" altLang="en-US" sz="20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itchFamily="34" charset="0"/>
              </a:rPr>
              <a:t>제</a:t>
            </a:r>
            <a:r>
              <a:rPr lang="en-US" altLang="ko-KR" sz="20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itchFamily="34" charset="0"/>
              </a:rPr>
              <a:t>1</a:t>
            </a:r>
            <a:r>
              <a:rPr lang="ko-KR" altLang="en-US" sz="20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itchFamily="34" charset="0"/>
              </a:rPr>
              <a:t>세부</a:t>
            </a:r>
            <a:endParaRPr lang="en-US" altLang="ko-KR" sz="2000" spc="-8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96" name="모서리가 둥근 직사각형 95"/>
          <p:cNvSpPr/>
          <p:nvPr/>
        </p:nvSpPr>
        <p:spPr bwMode="auto">
          <a:xfrm>
            <a:off x="431800" y="1952172"/>
            <a:ext cx="2899839" cy="4279900"/>
          </a:xfrm>
          <a:prstGeom prst="roundRect">
            <a:avLst>
              <a:gd name="adj" fmla="val 3014"/>
            </a:avLst>
          </a:prstGeom>
          <a:blipFill>
            <a:blip r:embed="rId6" cstate="print"/>
            <a:stretch>
              <a:fillRect/>
            </a:stretch>
          </a:blip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4" name="모서리가 둥근 직사각형 93"/>
          <p:cNvSpPr/>
          <p:nvPr/>
        </p:nvSpPr>
        <p:spPr bwMode="auto">
          <a:xfrm>
            <a:off x="431800" y="1990272"/>
            <a:ext cx="2899839" cy="4463064"/>
          </a:xfrm>
          <a:prstGeom prst="roundRect">
            <a:avLst>
              <a:gd name="adj" fmla="val 3014"/>
            </a:avLst>
          </a:prstGeom>
          <a:solidFill>
            <a:srgbClr val="D8F5FC"/>
          </a:solidFill>
          <a:ln w="6350" cap="flat" cmpd="sng" algn="ctr">
            <a:solidFill>
              <a:srgbClr val="FFFFFF">
                <a:lumMod val="85000"/>
              </a:srgbClr>
            </a:solidFill>
            <a:prstDash val="solid"/>
          </a:ln>
          <a:effectLst>
            <a:outerShdw dist="25400" dir="5400000" algn="t" rotWithShape="0">
              <a:schemeClr val="bg1">
                <a:lumMod val="85000"/>
              </a:schemeClr>
            </a:outerShdw>
          </a:effectLst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6" name="모서리가 둥근 직사각형 55"/>
          <p:cNvSpPr/>
          <p:nvPr/>
        </p:nvSpPr>
        <p:spPr bwMode="auto">
          <a:xfrm>
            <a:off x="744793" y="1736250"/>
            <a:ext cx="2273852" cy="52798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gray">
          <a:xfrm>
            <a:off x="868625" y="1846354"/>
            <a:ext cx="2026196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 defTabSz="957263" eaLnBrk="0" hangingPunct="0">
              <a:buClr>
                <a:srgbClr val="003366"/>
              </a:buClr>
              <a:buSzPct val="85000"/>
              <a:defRPr/>
            </a:pPr>
            <a:r>
              <a:rPr lang="en-US" altLang="ko-KR" sz="2000" dirty="0"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r>
              <a:rPr lang="ko-KR" altLang="en-US" sz="2000" dirty="0">
                <a:solidFill>
                  <a:schemeClr val="bg1"/>
                </a:solidFill>
                <a:latin typeface="+mn-ea"/>
                <a:cs typeface="Arial" pitchFamily="34" charset="0"/>
              </a:rPr>
              <a:t>차년도 연구목표</a:t>
            </a:r>
            <a:endParaRPr lang="en-US" altLang="ko-KR" sz="2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99" name="모서리가 둥근 직사각형 98"/>
          <p:cNvSpPr/>
          <p:nvPr/>
        </p:nvSpPr>
        <p:spPr bwMode="auto">
          <a:xfrm>
            <a:off x="3503081" y="1952172"/>
            <a:ext cx="2899839" cy="4279900"/>
          </a:xfrm>
          <a:prstGeom prst="roundRect">
            <a:avLst>
              <a:gd name="adj" fmla="val 3014"/>
            </a:avLst>
          </a:prstGeom>
          <a:blipFill>
            <a:blip r:embed="rId7" cstate="print"/>
            <a:stretch>
              <a:fillRect/>
            </a:stretch>
          </a:blip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00" name="모서리가 둥근 직사각형 99"/>
          <p:cNvSpPr/>
          <p:nvPr/>
        </p:nvSpPr>
        <p:spPr bwMode="auto">
          <a:xfrm>
            <a:off x="3503081" y="1990272"/>
            <a:ext cx="2899839" cy="4463064"/>
          </a:xfrm>
          <a:prstGeom prst="roundRect">
            <a:avLst>
              <a:gd name="adj" fmla="val 3014"/>
            </a:avLst>
          </a:prstGeom>
          <a:solidFill>
            <a:srgbClr val="E7FCDC"/>
          </a:solidFill>
          <a:ln w="6350" cap="flat" cmpd="sng" algn="ctr">
            <a:solidFill>
              <a:srgbClr val="FFFFFF">
                <a:lumMod val="85000"/>
              </a:srgbClr>
            </a:solidFill>
            <a:prstDash val="solid"/>
          </a:ln>
          <a:effectLst>
            <a:outerShdw dist="25400" dir="5400000" algn="t" rotWithShape="0">
              <a:schemeClr val="bg1">
                <a:lumMod val="85000"/>
              </a:schemeClr>
            </a:outerShdw>
          </a:effectLst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01" name="모서리가 둥근 직사각형 100"/>
          <p:cNvSpPr/>
          <p:nvPr/>
        </p:nvSpPr>
        <p:spPr bwMode="auto">
          <a:xfrm>
            <a:off x="3816073" y="1736250"/>
            <a:ext cx="2273852" cy="52798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gray">
          <a:xfrm>
            <a:off x="3939906" y="1846354"/>
            <a:ext cx="2026196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 defTabSz="957263" eaLnBrk="0" hangingPunct="0">
              <a:buClr>
                <a:srgbClr val="003366"/>
              </a:buClr>
              <a:buSzPct val="85000"/>
              <a:defRPr/>
            </a:pPr>
            <a:r>
              <a:rPr lang="en-US" altLang="ko-KR" sz="2000" dirty="0"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r>
              <a:rPr lang="ko-KR" altLang="en-US" sz="2000" dirty="0">
                <a:solidFill>
                  <a:schemeClr val="bg1"/>
                </a:solidFill>
                <a:latin typeface="+mn-ea"/>
                <a:cs typeface="Arial" pitchFamily="34" charset="0"/>
              </a:rPr>
              <a:t>차년도 연구목표</a:t>
            </a:r>
          </a:p>
        </p:txBody>
      </p:sp>
      <p:sp>
        <p:nvSpPr>
          <p:cNvPr id="104" name="모서리가 둥근 직사각형 103"/>
          <p:cNvSpPr/>
          <p:nvPr/>
        </p:nvSpPr>
        <p:spPr bwMode="auto">
          <a:xfrm>
            <a:off x="6574362" y="1952172"/>
            <a:ext cx="2899839" cy="4279900"/>
          </a:xfrm>
          <a:prstGeom prst="roundRect">
            <a:avLst>
              <a:gd name="adj" fmla="val 3014"/>
            </a:avLst>
          </a:prstGeom>
          <a:blipFill>
            <a:blip r:embed="rId8" cstate="print"/>
            <a:stretch>
              <a:fillRect/>
            </a:stretch>
          </a:blip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05" name="모서리가 둥근 직사각형 104"/>
          <p:cNvSpPr/>
          <p:nvPr/>
        </p:nvSpPr>
        <p:spPr bwMode="auto">
          <a:xfrm>
            <a:off x="6574362" y="1990272"/>
            <a:ext cx="2899839" cy="4463064"/>
          </a:xfrm>
          <a:prstGeom prst="roundRect">
            <a:avLst>
              <a:gd name="adj" fmla="val 3014"/>
            </a:avLst>
          </a:prstGeom>
          <a:solidFill>
            <a:srgbClr val="FBE7D1"/>
          </a:solidFill>
          <a:ln w="6350" cap="flat" cmpd="sng" algn="ctr">
            <a:solidFill>
              <a:srgbClr val="FFFFFF">
                <a:lumMod val="85000"/>
              </a:srgbClr>
            </a:solidFill>
            <a:prstDash val="solid"/>
          </a:ln>
          <a:effectLst>
            <a:outerShdw dist="25400" dir="5400000" algn="t" rotWithShape="0">
              <a:schemeClr val="bg1">
                <a:lumMod val="85000"/>
              </a:schemeClr>
            </a:outerShdw>
          </a:effectLst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06" name="모서리가 둥근 직사각형 105"/>
          <p:cNvSpPr/>
          <p:nvPr/>
        </p:nvSpPr>
        <p:spPr bwMode="auto">
          <a:xfrm>
            <a:off x="6887354" y="1736250"/>
            <a:ext cx="2273852" cy="5279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gray">
          <a:xfrm>
            <a:off x="7011185" y="1846354"/>
            <a:ext cx="2026196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 defTabSz="957263" eaLnBrk="0" hangingPunct="0">
              <a:buClr>
                <a:srgbClr val="003366"/>
              </a:buClr>
              <a:buSzPct val="85000"/>
              <a:defRPr/>
            </a:pPr>
            <a:r>
              <a:rPr lang="en-US" altLang="ko-KR" sz="2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r>
              <a:rPr lang="ko-KR" altLang="en-US" sz="2000" dirty="0">
                <a:solidFill>
                  <a:schemeClr val="bg1"/>
                </a:solidFill>
                <a:latin typeface="+mn-ea"/>
                <a:cs typeface="Arial" pitchFamily="34" charset="0"/>
              </a:rPr>
              <a:t>차년도 연구목표</a:t>
            </a:r>
          </a:p>
        </p:txBody>
      </p:sp>
      <p:sp>
        <p:nvSpPr>
          <p:cNvPr id="111" name="내용 개체 틀 26"/>
          <p:cNvSpPr txBox="1">
            <a:spLocks/>
          </p:cNvSpPr>
          <p:nvPr/>
        </p:nvSpPr>
        <p:spPr>
          <a:xfrm>
            <a:off x="488505" y="2393476"/>
            <a:ext cx="2736304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L="147638" lvl="1" indent="-147638">
              <a:spcBef>
                <a:spcPts val="400"/>
              </a:spcBef>
              <a:buBlip>
                <a:blip r:embed="rId9"/>
              </a:buBlip>
              <a:defRPr/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국가보건의료정보화 중점 추진과제 및 이행 계획 도출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7005" y="315324"/>
            <a:ext cx="508152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2.1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grpSp>
        <p:nvGrpSpPr>
          <p:cNvPr id="2" name="그룹 53"/>
          <p:cNvGrpSpPr/>
          <p:nvPr/>
        </p:nvGrpSpPr>
        <p:grpSpPr>
          <a:xfrm>
            <a:off x="704529" y="107107"/>
            <a:ext cx="3672407" cy="391886"/>
            <a:chOff x="704528" y="107107"/>
            <a:chExt cx="3672407" cy="391886"/>
          </a:xfrm>
        </p:grpSpPr>
        <p:pic>
          <p:nvPicPr>
            <p:cNvPr id="55" name="Picture 4" descr="\\Mk-newpc\옥빈 맥 공유\보건산업진흥원\PSD\1.png"/>
            <p:cNvPicPr>
              <a:picLocks noChangeAspect="1" noChangeArrowheads="1"/>
            </p:cNvPicPr>
            <p:nvPr/>
          </p:nvPicPr>
          <p:blipFill>
            <a:blip r:embed="rId10" cstate="print"/>
            <a:srcRect l="20803" t="12907" r="61466" b="81378"/>
            <a:stretch>
              <a:fillRect/>
            </a:stretch>
          </p:blipFill>
          <p:spPr bwMode="auto">
            <a:xfrm>
              <a:off x="704528" y="107107"/>
              <a:ext cx="3672407" cy="391886"/>
            </a:xfrm>
            <a:prstGeom prst="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992560" y="213068"/>
              <a:ext cx="3265885" cy="226591"/>
            </a:xfrm>
            <a:prstGeom prst="rect">
              <a:avLst/>
            </a:prstGeom>
          </p:spPr>
          <p:txBody>
            <a:bodyPr vert="horz" wrap="none" lIns="36000" tIns="36000" rIns="36000" bIns="3600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eaLnBrk="0" hangingPunct="0">
                <a:defRPr/>
              </a:pPr>
              <a:r>
                <a:rPr lang="ko-KR" altLang="en-US" sz="1000" spc="-4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ea"/>
                  <a:cs typeface="+mj-cs"/>
                </a:rPr>
                <a:t>보건의료정보화를 위한 진료정보교류 기반 구축 및 활성화</a:t>
              </a:r>
            </a:p>
          </p:txBody>
        </p:sp>
      </p:grpSp>
      <p:cxnSp>
        <p:nvCxnSpPr>
          <p:cNvPr id="58" name="직선 연결선 57"/>
          <p:cNvCxnSpPr/>
          <p:nvPr/>
        </p:nvCxnSpPr>
        <p:spPr bwMode="auto">
          <a:xfrm flipV="1">
            <a:off x="499617" y="3636640"/>
            <a:ext cx="2797200" cy="20216"/>
          </a:xfrm>
          <a:prstGeom prst="line">
            <a:avLst/>
          </a:prstGeom>
          <a:solidFill>
            <a:srgbClr val="0060B6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내용 개체 틀 26"/>
          <p:cNvSpPr txBox="1">
            <a:spLocks/>
          </p:cNvSpPr>
          <p:nvPr/>
        </p:nvSpPr>
        <p:spPr>
          <a:xfrm>
            <a:off x="488505" y="2902865"/>
            <a:ext cx="2736304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L="147638" lvl="1" indent="-147638">
              <a:spcBef>
                <a:spcPts val="400"/>
              </a:spcBef>
              <a:buBlip>
                <a:blip r:embed="rId9"/>
              </a:buBlip>
              <a:defRPr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EMR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시스템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제품 인증체계 개발 및 인증사업 연구</a:t>
            </a:r>
          </a:p>
        </p:txBody>
      </p:sp>
      <p:sp>
        <p:nvSpPr>
          <p:cNvPr id="60" name="모서리가 둥근 직사각형 59"/>
          <p:cNvSpPr/>
          <p:nvPr/>
        </p:nvSpPr>
        <p:spPr bwMode="auto">
          <a:xfrm>
            <a:off x="734932" y="3411009"/>
            <a:ext cx="2273852" cy="52798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gray">
          <a:xfrm>
            <a:off x="858767" y="3545582"/>
            <a:ext cx="2026196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 defTabSz="957263" eaLnBrk="0" hangingPunct="0">
              <a:buClr>
                <a:srgbClr val="003366"/>
              </a:buClr>
              <a:buSzPct val="85000"/>
              <a:defRPr/>
            </a:pPr>
            <a:r>
              <a:rPr lang="en-US" altLang="ko-KR" sz="2000" dirty="0"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r>
              <a:rPr lang="ko-KR" altLang="en-US" sz="2000" dirty="0">
                <a:solidFill>
                  <a:schemeClr val="bg1"/>
                </a:solidFill>
                <a:latin typeface="+mn-ea"/>
                <a:cs typeface="Arial" pitchFamily="34" charset="0"/>
              </a:rPr>
              <a:t>차년도 연구내용</a:t>
            </a:r>
            <a:endParaRPr lang="en-US" altLang="ko-KR" sz="2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63" name="내용 개체 틀 26"/>
          <p:cNvSpPr txBox="1">
            <a:spLocks/>
          </p:cNvSpPr>
          <p:nvPr/>
        </p:nvSpPr>
        <p:spPr>
          <a:xfrm>
            <a:off x="3584849" y="2392315"/>
            <a:ext cx="2736304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L="147638" lvl="1" indent="-147638">
              <a:spcBef>
                <a:spcPts val="400"/>
              </a:spcBef>
              <a:buBlip>
                <a:blip r:embed="rId9"/>
              </a:buBlip>
              <a:defRPr/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보건의료정보화 중점 추진과제 실행방안 설계</a:t>
            </a:r>
          </a:p>
        </p:txBody>
      </p:sp>
      <p:sp>
        <p:nvSpPr>
          <p:cNvPr id="64" name="내용 개체 틀 26"/>
          <p:cNvSpPr txBox="1">
            <a:spLocks/>
          </p:cNvSpPr>
          <p:nvPr/>
        </p:nvSpPr>
        <p:spPr>
          <a:xfrm>
            <a:off x="3584849" y="2901704"/>
            <a:ext cx="2736304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L="147638" lvl="1" indent="-147638">
              <a:spcBef>
                <a:spcPts val="400"/>
              </a:spcBef>
              <a:buBlip>
                <a:blip r:embed="rId9"/>
              </a:buBlip>
              <a:defRPr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EMR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시스템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제품 인증 체계 고도화</a:t>
            </a:r>
          </a:p>
        </p:txBody>
      </p:sp>
      <p:sp>
        <p:nvSpPr>
          <p:cNvPr id="65" name="내용 개체 틀 26"/>
          <p:cNvSpPr txBox="1">
            <a:spLocks/>
          </p:cNvSpPr>
          <p:nvPr/>
        </p:nvSpPr>
        <p:spPr>
          <a:xfrm>
            <a:off x="6652617" y="2374426"/>
            <a:ext cx="2736304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L="147638" lvl="1" indent="-147638">
              <a:spcBef>
                <a:spcPts val="400"/>
              </a:spcBef>
              <a:buBlip>
                <a:blip r:embed="rId9"/>
              </a:buBlip>
              <a:defRPr/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진료정보교류 </a:t>
            </a:r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선순환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생태계 지속운영</a:t>
            </a:r>
          </a:p>
        </p:txBody>
      </p:sp>
      <p:sp>
        <p:nvSpPr>
          <p:cNvPr id="66" name="내용 개체 틀 26"/>
          <p:cNvSpPr txBox="1">
            <a:spLocks/>
          </p:cNvSpPr>
          <p:nvPr/>
        </p:nvSpPr>
        <p:spPr>
          <a:xfrm>
            <a:off x="6652617" y="2915336"/>
            <a:ext cx="2764880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L="147638" lvl="1" indent="-147638">
              <a:spcBef>
                <a:spcPts val="400"/>
              </a:spcBef>
              <a:buBlip>
                <a:blip r:embed="rId9"/>
              </a:buBlip>
              <a:defRPr/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국가승인통계를 위한 보건의료정보화 현황조사 체계 개발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67" name="직선 연결선 66"/>
          <p:cNvCxnSpPr/>
          <p:nvPr/>
        </p:nvCxnSpPr>
        <p:spPr bwMode="auto">
          <a:xfrm flipV="1">
            <a:off x="3543002" y="3627115"/>
            <a:ext cx="2797200" cy="20216"/>
          </a:xfrm>
          <a:prstGeom prst="line">
            <a:avLst/>
          </a:prstGeom>
          <a:solidFill>
            <a:srgbClr val="0060B6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직선 연결선 69"/>
          <p:cNvCxnSpPr/>
          <p:nvPr/>
        </p:nvCxnSpPr>
        <p:spPr bwMode="auto">
          <a:xfrm flipV="1">
            <a:off x="6620296" y="3608065"/>
            <a:ext cx="2797200" cy="20216"/>
          </a:xfrm>
          <a:prstGeom prst="line">
            <a:avLst/>
          </a:prstGeom>
          <a:solidFill>
            <a:srgbClr val="0060B6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내용 개체 틀 26"/>
          <p:cNvSpPr txBox="1">
            <a:spLocks/>
          </p:cNvSpPr>
          <p:nvPr/>
        </p:nvSpPr>
        <p:spPr>
          <a:xfrm>
            <a:off x="507554" y="3937681"/>
            <a:ext cx="2736304" cy="24109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L="147638" lvl="1" indent="-147638">
              <a:spcBef>
                <a:spcPts val="500"/>
              </a:spcBef>
              <a:buBlip>
                <a:blip r:embed="rId9"/>
              </a:buBlip>
              <a:defRPr/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국가보건의료정보화 종합계획 수립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47638" lvl="1" indent="-147638">
              <a:spcBef>
                <a:spcPts val="500"/>
              </a:spcBef>
              <a:buBlip>
                <a:blip r:embed="rId9"/>
              </a:buBlip>
              <a:defRPr/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보건의료정보표준화 현황 조사 및 세부추진과제 도출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47638" lvl="1" indent="-147638">
              <a:spcBef>
                <a:spcPts val="500"/>
              </a:spcBef>
              <a:buBlip>
                <a:blip r:embed="rId9"/>
              </a:buBlip>
              <a:defRPr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EMR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시스템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·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제품 인증 체계 및 절차 설계</a:t>
            </a:r>
          </a:p>
          <a:p>
            <a:pPr marL="147638" lvl="1" indent="-147638">
              <a:spcBef>
                <a:spcPts val="500"/>
              </a:spcBef>
              <a:buBlip>
                <a:blip r:embed="rId9"/>
              </a:buBlip>
              <a:defRPr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EMR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시스템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·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제품 인증 교육 프로그램 개발</a:t>
            </a:r>
          </a:p>
          <a:p>
            <a:pPr marL="147638" lvl="1" indent="-147638">
              <a:spcBef>
                <a:spcPts val="500"/>
              </a:spcBef>
              <a:buBlip>
                <a:blip r:embed="rId9"/>
              </a:buBlip>
              <a:defRPr/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보건의료정보화 </a:t>
            </a:r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추진단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구성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운영</a:t>
            </a:r>
          </a:p>
        </p:txBody>
      </p:sp>
      <p:sp>
        <p:nvSpPr>
          <p:cNvPr id="79" name="내용 개체 틀 26"/>
          <p:cNvSpPr txBox="1">
            <a:spLocks/>
          </p:cNvSpPr>
          <p:nvPr/>
        </p:nvSpPr>
        <p:spPr>
          <a:xfrm>
            <a:off x="3594374" y="4024885"/>
            <a:ext cx="2736304" cy="22365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L="147638" lvl="1" indent="-147638">
              <a:spcBef>
                <a:spcPts val="1000"/>
              </a:spcBef>
              <a:buBlip>
                <a:blip r:embed="rId9"/>
              </a:buBlip>
              <a:defRPr/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진료정보교류 성과관리 및 인센티브 체계 구축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47638" lvl="1" indent="-147638">
              <a:spcBef>
                <a:spcPts val="1000"/>
              </a:spcBef>
              <a:buBlip>
                <a:blip r:embed="rId9"/>
              </a:buBlip>
              <a:defRPr/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 표준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(HL7 FHIR)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기반 진료정보교류 문서구조 개발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47638" lvl="1" indent="-147638">
              <a:spcBef>
                <a:spcPts val="1000"/>
              </a:spcBef>
              <a:buBlip>
                <a:blip r:embed="rId9"/>
              </a:buBlip>
              <a:defRPr/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의료데이터 질 관리 체계 및 가이드라인 개발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47638" lvl="1" indent="-147638">
              <a:spcBef>
                <a:spcPts val="1000"/>
              </a:spcBef>
              <a:buBlip>
                <a:blip r:embed="rId9"/>
              </a:buBlip>
              <a:defRPr/>
            </a:pPr>
            <a:r>
              <a:rPr lang="en-US" altLang="ko-KR" sz="1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EMR </a:t>
            </a:r>
            <a:r>
              <a:rPr lang="ko-KR" altLang="en-US" sz="1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시스템</a:t>
            </a:r>
            <a:r>
              <a:rPr lang="en-US" altLang="ko-KR" sz="1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·</a:t>
            </a:r>
            <a:r>
              <a:rPr lang="ko-KR" altLang="en-US" sz="1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제품</a:t>
            </a:r>
            <a:r>
              <a:rPr lang="en-US" altLang="ko-KR" sz="1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인증 체계 고도화</a:t>
            </a:r>
            <a:endParaRPr lang="en-US" altLang="ko-KR" sz="1400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47638" lvl="1" indent="-147638">
              <a:spcBef>
                <a:spcPts val="1000"/>
              </a:spcBef>
              <a:buBlip>
                <a:blip r:embed="rId9"/>
              </a:buBlip>
              <a:defRPr/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보건의료정보화 </a:t>
            </a:r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추진단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운영</a:t>
            </a:r>
          </a:p>
        </p:txBody>
      </p:sp>
      <p:sp>
        <p:nvSpPr>
          <p:cNvPr id="82" name="내용 개체 틀 26"/>
          <p:cNvSpPr txBox="1">
            <a:spLocks/>
          </p:cNvSpPr>
          <p:nvPr/>
        </p:nvSpPr>
        <p:spPr>
          <a:xfrm>
            <a:off x="6619817" y="4027101"/>
            <a:ext cx="2808312" cy="2372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L="147638" lvl="1" indent="-147638">
              <a:lnSpc>
                <a:spcPts val="1100"/>
              </a:lnSpc>
              <a:spcBef>
                <a:spcPts val="400"/>
              </a:spcBef>
              <a:spcAft>
                <a:spcPts val="300"/>
              </a:spcAft>
              <a:buBlip>
                <a:blip r:embed="rId9"/>
              </a:buBlip>
              <a:defRPr/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국가승인통계를 위한 보건의료정보화 현황조사 체계 개발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47638" lvl="1" indent="-147638">
              <a:lnSpc>
                <a:spcPts val="1100"/>
              </a:lnSpc>
              <a:spcBef>
                <a:spcPts val="400"/>
              </a:spcBef>
              <a:spcAft>
                <a:spcPts val="300"/>
              </a:spcAft>
              <a:buBlip>
                <a:blip r:embed="rId9"/>
              </a:buBlip>
              <a:defRPr/>
            </a:pP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영상정보교류의 효용성을 높이기 위한 영상품질 기준연구</a:t>
            </a:r>
            <a:endParaRPr lang="en-US" altLang="ko-KR" sz="1200" b="1" dirty="0">
              <a:solidFill>
                <a:srgbClr val="FF0000"/>
              </a:solidFill>
              <a:latin typeface="+mn-ea"/>
            </a:endParaRPr>
          </a:p>
          <a:p>
            <a:pPr marL="147638" lvl="1" indent="-147638">
              <a:lnSpc>
                <a:spcPts val="1100"/>
              </a:lnSpc>
              <a:spcBef>
                <a:spcPts val="400"/>
              </a:spcBef>
              <a:spcAft>
                <a:spcPts val="300"/>
              </a:spcAft>
              <a:buBlip>
                <a:blip r:embed="rId9"/>
              </a:buBlip>
              <a:defRPr/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진료정보교류 성과관리 및 인센티브 체계 고도화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47638" lvl="1" indent="-147638">
              <a:lnSpc>
                <a:spcPts val="1100"/>
              </a:lnSpc>
              <a:spcBef>
                <a:spcPts val="400"/>
              </a:spcBef>
              <a:spcAft>
                <a:spcPts val="300"/>
              </a:spcAft>
              <a:buBlip>
                <a:blip r:embed="rId9"/>
              </a:buBlip>
              <a:defRPr/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진료정보교류 시범사업 참여 대상 성과평가 및 수용도 분석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47638" lvl="1" indent="-147638">
              <a:lnSpc>
                <a:spcPts val="1100"/>
              </a:lnSpc>
              <a:spcBef>
                <a:spcPts val="400"/>
              </a:spcBef>
              <a:spcAft>
                <a:spcPts val="300"/>
              </a:spcAft>
              <a:buBlip>
                <a:blip r:embed="rId9"/>
              </a:buBlip>
              <a:defRPr/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진료정보교류 신규 서비스 적용 및 현장검증을 통한 운영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47638" lvl="1" indent="-147638">
              <a:lnSpc>
                <a:spcPts val="1100"/>
              </a:lnSpc>
              <a:spcBef>
                <a:spcPts val="400"/>
              </a:spcBef>
              <a:spcAft>
                <a:spcPts val="300"/>
              </a:spcAft>
              <a:buBlip>
                <a:blip r:embed="rId9"/>
              </a:buBlip>
              <a:defRPr/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진료정보교류 생태계 조성을 위한 협업 및 정책 지원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47638" lvl="1" indent="-147638">
              <a:lnSpc>
                <a:spcPts val="1100"/>
              </a:lnSpc>
              <a:spcBef>
                <a:spcPts val="400"/>
              </a:spcBef>
              <a:spcAft>
                <a:spcPts val="300"/>
              </a:spcAft>
              <a:buBlip>
                <a:blip r:embed="rId9"/>
              </a:buBlip>
              <a:defRPr/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보건의료정보화 협력체계 지속 운영 </a:t>
            </a:r>
          </a:p>
        </p:txBody>
      </p:sp>
      <p:sp>
        <p:nvSpPr>
          <p:cNvPr id="89" name="모서리가 둥근 직사각형 88"/>
          <p:cNvSpPr/>
          <p:nvPr/>
        </p:nvSpPr>
        <p:spPr bwMode="auto">
          <a:xfrm>
            <a:off x="6869657" y="3411009"/>
            <a:ext cx="2273852" cy="5279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gray">
          <a:xfrm>
            <a:off x="6979444" y="3545582"/>
            <a:ext cx="2026196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 defTabSz="957263" eaLnBrk="0" hangingPunct="0">
              <a:buClr>
                <a:srgbClr val="003366"/>
              </a:buClr>
              <a:buSzPct val="85000"/>
              <a:defRPr/>
            </a:pPr>
            <a:r>
              <a:rPr lang="en-US" altLang="ko-KR" sz="2000" dirty="0"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r>
              <a:rPr lang="ko-KR" altLang="en-US" sz="2000" dirty="0">
                <a:solidFill>
                  <a:schemeClr val="bg1"/>
                </a:solidFill>
                <a:latin typeface="+mn-ea"/>
                <a:cs typeface="Arial" pitchFamily="34" charset="0"/>
              </a:rPr>
              <a:t>차년도 연구내용</a:t>
            </a:r>
            <a:endParaRPr lang="en-US" altLang="ko-KR" sz="2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90" name="모서리가 둥근 직사각형 89"/>
          <p:cNvSpPr/>
          <p:nvPr/>
        </p:nvSpPr>
        <p:spPr bwMode="auto">
          <a:xfrm>
            <a:off x="3801525" y="3411009"/>
            <a:ext cx="2273852" cy="52798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gray">
          <a:xfrm>
            <a:off x="3902151" y="3545582"/>
            <a:ext cx="2026196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 defTabSz="957263" eaLnBrk="0" hangingPunct="0">
              <a:buClr>
                <a:srgbClr val="003366"/>
              </a:buClr>
              <a:buSzPct val="85000"/>
              <a:defRPr/>
            </a:pPr>
            <a:r>
              <a:rPr lang="en-US" altLang="ko-KR" sz="2000" dirty="0"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r>
              <a:rPr lang="ko-KR" altLang="en-US" sz="2000" dirty="0">
                <a:solidFill>
                  <a:schemeClr val="bg1"/>
                </a:solidFill>
                <a:latin typeface="+mn-ea"/>
                <a:cs typeface="Arial" pitchFamily="34" charset="0"/>
              </a:rPr>
              <a:t>차년도 연구내용</a:t>
            </a:r>
            <a:endParaRPr lang="en-US" altLang="ko-KR" sz="2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71" name="제목 27"/>
          <p:cNvSpPr txBox="1">
            <a:spLocks/>
          </p:cNvSpPr>
          <p:nvPr/>
        </p:nvSpPr>
        <p:spPr>
          <a:xfrm>
            <a:off x="990600" y="376238"/>
            <a:ext cx="7175500" cy="55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kern="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j-cs"/>
              </a:rPr>
              <a:t>1</a:t>
            </a:r>
            <a:r>
              <a:rPr kumimoji="1" lang="ko-KR" altLang="en-US" sz="2800" b="1" i="0" u="none" strike="noStrike" kern="0" cap="none" spc="-1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세부 연구 계획</a:t>
            </a:r>
            <a:endParaRPr kumimoji="1" lang="ko-KR" altLang="en-US" sz="2000" b="1" i="0" u="none" strike="noStrike" kern="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77" name="그림 76" descr="한국보건산업진흥원c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" y="6586293"/>
            <a:ext cx="2072680" cy="251466"/>
          </a:xfrm>
          <a:prstGeom prst="rect">
            <a:avLst/>
          </a:prstGeom>
        </p:spPr>
      </p:pic>
      <p:pic>
        <p:nvPicPr>
          <p:cNvPr id="78" name="Picture 38" descr="bo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43675" y="1412776"/>
            <a:ext cx="2664296" cy="1224136"/>
          </a:xfrm>
          <a:prstGeom prst="rect">
            <a:avLst/>
          </a:prstGeom>
          <a:noFill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25" y="269942"/>
            <a:ext cx="1700311" cy="56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538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5284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5" name="제목 24"/>
          <p:cNvSpPr>
            <a:spLocks noGrp="1"/>
          </p:cNvSpPr>
          <p:nvPr>
            <p:ph type="title"/>
          </p:nvPr>
        </p:nvSpPr>
        <p:spPr>
          <a:xfrm>
            <a:off x="920552" y="375341"/>
            <a:ext cx="7175500" cy="550862"/>
          </a:xfrm>
        </p:spPr>
        <p:txBody>
          <a:bodyPr/>
          <a:lstStyle/>
          <a:p>
            <a:pPr lvl="0" algn="l"/>
            <a:r>
              <a:rPr lang="ko-KR" altLang="en-US" sz="2800" b="1" dirty="0">
                <a:latin typeface="+mn-ea"/>
                <a:ea typeface="+mn-ea"/>
              </a:rPr>
              <a:t>목표 성과</a:t>
            </a:r>
            <a:r>
              <a:rPr lang="ko-KR" altLang="en-US" sz="1200" b="1" dirty="0">
                <a:latin typeface="+mn-ea"/>
                <a:ea typeface="+mn-ea"/>
              </a:rPr>
              <a:t> </a:t>
            </a:r>
          </a:p>
        </p:txBody>
      </p:sp>
      <p:grpSp>
        <p:nvGrpSpPr>
          <p:cNvPr id="2" name="그룹 22"/>
          <p:cNvGrpSpPr/>
          <p:nvPr/>
        </p:nvGrpSpPr>
        <p:grpSpPr>
          <a:xfrm>
            <a:off x="704529" y="107107"/>
            <a:ext cx="3672407" cy="391886"/>
            <a:chOff x="704528" y="107107"/>
            <a:chExt cx="3672407" cy="391886"/>
          </a:xfrm>
        </p:grpSpPr>
        <p:pic>
          <p:nvPicPr>
            <p:cNvPr id="24" name="Picture 4" descr="\\Mk-newpc\옥빈 맥 공유\보건산업진흥원\PSD\1.png"/>
            <p:cNvPicPr>
              <a:picLocks noChangeAspect="1" noChangeArrowheads="1"/>
            </p:cNvPicPr>
            <p:nvPr/>
          </p:nvPicPr>
          <p:blipFill>
            <a:blip r:embed="rId3" cstate="print"/>
            <a:srcRect l="20803" t="12907" r="61466" b="81378"/>
            <a:stretch>
              <a:fillRect/>
            </a:stretch>
          </p:blipFill>
          <p:spPr bwMode="auto">
            <a:xfrm>
              <a:off x="704528" y="107107"/>
              <a:ext cx="3672407" cy="391886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992560" y="213068"/>
              <a:ext cx="3265885" cy="226591"/>
            </a:xfrm>
            <a:prstGeom prst="rect">
              <a:avLst/>
            </a:prstGeom>
          </p:spPr>
          <p:txBody>
            <a:bodyPr vert="horz" wrap="none" lIns="36000" tIns="36000" rIns="36000" bIns="3600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eaLnBrk="0" hangingPunct="0">
                <a:defRPr/>
              </a:pPr>
              <a:r>
                <a:rPr lang="ko-KR" altLang="en-US" sz="1000" spc="-4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ea"/>
                  <a:cs typeface="+mj-cs"/>
                </a:rPr>
                <a:t>보건의료정보화를 위한 진료정보교류 기반 구축 및 활성화</a:t>
              </a:r>
            </a:p>
          </p:txBody>
        </p:sp>
      </p:grp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17" name="그림 16" descr="한국보건산업진흥원c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6586293"/>
            <a:ext cx="2072680" cy="251466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777609"/>
              </p:ext>
            </p:extLst>
          </p:nvPr>
        </p:nvGraphicFramePr>
        <p:xfrm>
          <a:off x="128466" y="1659714"/>
          <a:ext cx="9577065" cy="4774318"/>
        </p:xfrm>
        <a:graphic>
          <a:graphicData uri="http://schemas.openxmlformats.org/drawingml/2006/table">
            <a:tbl>
              <a:tblPr/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3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9134" marR="9134" marT="9134" marB="913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세부 연구개발 내용</a:t>
                      </a:r>
                    </a:p>
                  </a:txBody>
                  <a:tcPr marL="9134" marR="9134" marT="9134" marB="91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목표 성과</a:t>
                      </a:r>
                      <a:r>
                        <a:rPr lang="en-US" altLang="ko-KR" sz="1000" b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산출물</a:t>
                      </a:r>
                      <a:r>
                        <a:rPr lang="en-US" altLang="ko-KR" sz="1000" b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134" marR="9134" marT="9134" marB="91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목표치</a:t>
                      </a:r>
                    </a:p>
                  </a:txBody>
                  <a:tcPr marL="9134" marR="9134" marT="9134" marB="91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754">
                <a:tc rowSpan="5">
                  <a:txBody>
                    <a:bodyPr/>
                    <a:lstStyle/>
                    <a:p>
                      <a:pPr marL="127000" marR="101600" algn="ctr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총괄 및</a:t>
                      </a:r>
                    </a:p>
                    <a:p>
                      <a:pPr marL="127000" marR="101600" algn="ctr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세부</a:t>
                      </a:r>
                    </a:p>
                  </a:txBody>
                  <a:tcPr marL="9134" marR="9134" marT="9134" marB="913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0" indent="-180975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</a:t>
                      </a: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국가 승인통계를 위한 보건의료정보화 현황조사 체계 개발</a:t>
                      </a:r>
                    </a:p>
                  </a:txBody>
                  <a:tcPr marL="17908" marR="1790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보건의료정보화 현황조사의 국가 승인통계를 받기 위한 자료 개발</a:t>
                      </a:r>
                      <a:endParaRPr lang="en-US" altLang="ko-KR" sz="1000" b="0" u="non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(</a:t>
                      </a: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조사 기획서</a:t>
                      </a: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지침서</a:t>
                      </a: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조사표</a:t>
                      </a: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해설서 등</a:t>
                      </a: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b="0" u="non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보건의료정보화 현황조사 분석서</a:t>
                      </a:r>
                    </a:p>
                  </a:txBody>
                  <a:tcPr marL="17908" marR="1790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1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1</a:t>
                      </a:r>
                    </a:p>
                  </a:txBody>
                  <a:tcPr marL="17908" marR="1790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3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나</a:t>
                      </a:r>
                      <a:r>
                        <a:rPr lang="en-US" altLang="ko-KR" sz="1600" b="1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600" b="1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영상정보교류의 효용성을 높이기 위한 영상 품질 기준 연구</a:t>
                      </a:r>
                    </a:p>
                  </a:txBody>
                  <a:tcPr marL="17908" marR="1790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altLang="ko-KR" sz="1600" b="1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600" b="1" dirty="0"/>
                        <a:t>표준 영상판독소견서와 사용자용 해설서</a:t>
                      </a:r>
                    </a:p>
                    <a:p>
                      <a:pPr marL="0" indent="0"/>
                      <a:r>
                        <a:rPr lang="en-US" altLang="ko-KR" sz="1600" b="1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600" b="1" dirty="0"/>
                        <a:t>주요 영상검사에 대한 구조화된 판독소견서</a:t>
                      </a:r>
                    </a:p>
                    <a:p>
                      <a:pPr marL="0" indent="0"/>
                      <a:r>
                        <a:rPr lang="en-US" altLang="ko-KR" sz="1600" b="1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600" b="1" dirty="0"/>
                        <a:t>영상 재촬영</a:t>
                      </a:r>
                      <a:r>
                        <a:rPr lang="en-US" altLang="ko-KR" sz="1600" b="1" dirty="0"/>
                        <a:t>/</a:t>
                      </a:r>
                      <a:r>
                        <a:rPr lang="ko-KR" altLang="en-US" sz="1600" b="1" dirty="0"/>
                        <a:t>중복촬영을 줄이기 위한 프로세스</a:t>
                      </a:r>
                      <a:r>
                        <a:rPr lang="en-US" altLang="ko-KR" sz="1600" b="1" dirty="0"/>
                        <a:t>(</a:t>
                      </a:r>
                      <a:r>
                        <a:rPr lang="ko-KR" altLang="en-US" sz="1600" b="1" dirty="0"/>
                        <a:t>안</a:t>
                      </a:r>
                      <a:r>
                        <a:rPr lang="en-US" altLang="ko-KR" sz="1600" b="1" dirty="0"/>
                        <a:t>)</a:t>
                      </a:r>
                    </a:p>
                    <a:p>
                      <a:pPr marL="0" indent="0"/>
                      <a:r>
                        <a:rPr lang="en-US" altLang="ko-KR" sz="1600" b="1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600" b="1" dirty="0"/>
                        <a:t>주요 영상검사에 대한 품질 기준</a:t>
                      </a:r>
                    </a:p>
                    <a:p>
                      <a:pPr marL="0" indent="0"/>
                      <a:r>
                        <a:rPr lang="en-US" altLang="ko-KR" sz="1600" b="1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600" b="1" dirty="0"/>
                        <a:t>영상검사 </a:t>
                      </a:r>
                      <a:r>
                        <a:rPr lang="ko-KR" altLang="en-US" sz="1600" b="1" dirty="0" err="1"/>
                        <a:t>프로토콜별</a:t>
                      </a:r>
                      <a:r>
                        <a:rPr lang="ko-KR" altLang="en-US" sz="1600" b="1" dirty="0"/>
                        <a:t> 질 평가 기준 개발 절차서</a:t>
                      </a:r>
                    </a:p>
                  </a:txBody>
                  <a:tcPr marL="17908" marR="1790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5</a:t>
                      </a:r>
                    </a:p>
                  </a:txBody>
                  <a:tcPr marL="17908" marR="1790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7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다</a:t>
                      </a: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진료정보교류 시범사업 참여 대상 성과평가 및 수용도 분석</a:t>
                      </a:r>
                    </a:p>
                  </a:txBody>
                  <a:tcPr marL="17908" marR="1790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진료정보교류 성과평가 및 수용도 분석 보고서</a:t>
                      </a:r>
                    </a:p>
                  </a:txBody>
                  <a:tcPr marL="17908" marR="1790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1</a:t>
                      </a:r>
                    </a:p>
                  </a:txBody>
                  <a:tcPr marL="17908" marR="1790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4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라</a:t>
                      </a: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진료정보교류 생태계 조성을 위한 협업 및 정책 지원</a:t>
                      </a:r>
                    </a:p>
                  </a:txBody>
                  <a:tcPr marL="17908" marR="1790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진료정보교류 협업지원 결과 보고서</a:t>
                      </a:r>
                    </a:p>
                  </a:txBody>
                  <a:tcPr marL="17908" marR="1790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1</a:t>
                      </a:r>
                    </a:p>
                  </a:txBody>
                  <a:tcPr marL="17908" marR="1790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</a:t>
                      </a: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보건의료정보화 협력체계 지속 운영</a:t>
                      </a:r>
                    </a:p>
                  </a:txBody>
                  <a:tcPr marL="17908" marR="1790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보건의료정보화 협력체계 운영 보고서</a:t>
                      </a:r>
                    </a:p>
                  </a:txBody>
                  <a:tcPr marL="17908" marR="1790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u="non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1</a:t>
                      </a:r>
                    </a:p>
                  </a:txBody>
                  <a:tcPr marL="17908" marR="1790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17496" y="645333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itchFamily="34" charset="0"/>
              </a:rPr>
              <a:t>10</a:t>
            </a:r>
            <a:endParaRPr lang="ko-KR" altLang="en-US" sz="1200" i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037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연구내용</a:t>
            </a:r>
          </a:p>
        </p:txBody>
      </p: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3237" y="5085184"/>
            <a:ext cx="5318196" cy="79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모서리가 둥근 직사각형 77"/>
          <p:cNvSpPr/>
          <p:nvPr/>
        </p:nvSpPr>
        <p:spPr>
          <a:xfrm>
            <a:off x="284273" y="5874257"/>
            <a:ext cx="9134413" cy="510583"/>
          </a:xfrm>
          <a:custGeom>
            <a:avLst/>
            <a:gdLst>
              <a:gd name="connsiteX0" fmla="*/ 0 w 2731825"/>
              <a:gd name="connsiteY0" fmla="*/ 70930 h 425572"/>
              <a:gd name="connsiteX1" fmla="*/ 70930 w 2731825"/>
              <a:gd name="connsiteY1" fmla="*/ 0 h 425572"/>
              <a:gd name="connsiteX2" fmla="*/ 2660895 w 2731825"/>
              <a:gd name="connsiteY2" fmla="*/ 0 h 425572"/>
              <a:gd name="connsiteX3" fmla="*/ 2731825 w 2731825"/>
              <a:gd name="connsiteY3" fmla="*/ 70930 h 425572"/>
              <a:gd name="connsiteX4" fmla="*/ 2731825 w 2731825"/>
              <a:gd name="connsiteY4" fmla="*/ 354642 h 425572"/>
              <a:gd name="connsiteX5" fmla="*/ 2660895 w 2731825"/>
              <a:gd name="connsiteY5" fmla="*/ 425572 h 425572"/>
              <a:gd name="connsiteX6" fmla="*/ 70930 w 2731825"/>
              <a:gd name="connsiteY6" fmla="*/ 425572 h 425572"/>
              <a:gd name="connsiteX7" fmla="*/ 0 w 2731825"/>
              <a:gd name="connsiteY7" fmla="*/ 354642 h 425572"/>
              <a:gd name="connsiteX8" fmla="*/ 0 w 2731825"/>
              <a:gd name="connsiteY8" fmla="*/ 70930 h 425572"/>
              <a:gd name="connsiteX0" fmla="*/ 0 w 2731825"/>
              <a:gd name="connsiteY0" fmla="*/ 70930 h 425572"/>
              <a:gd name="connsiteX1" fmla="*/ 70930 w 2731825"/>
              <a:gd name="connsiteY1" fmla="*/ 0 h 425572"/>
              <a:gd name="connsiteX2" fmla="*/ 2660895 w 2731825"/>
              <a:gd name="connsiteY2" fmla="*/ 0 h 425572"/>
              <a:gd name="connsiteX3" fmla="*/ 2731825 w 2731825"/>
              <a:gd name="connsiteY3" fmla="*/ 70930 h 425572"/>
              <a:gd name="connsiteX4" fmla="*/ 2731825 w 2731825"/>
              <a:gd name="connsiteY4" fmla="*/ 354642 h 425572"/>
              <a:gd name="connsiteX5" fmla="*/ 70930 w 2731825"/>
              <a:gd name="connsiteY5" fmla="*/ 425572 h 425572"/>
              <a:gd name="connsiteX6" fmla="*/ 0 w 2731825"/>
              <a:gd name="connsiteY6" fmla="*/ 354642 h 425572"/>
              <a:gd name="connsiteX7" fmla="*/ 0 w 2731825"/>
              <a:gd name="connsiteY7" fmla="*/ 70930 h 425572"/>
              <a:gd name="connsiteX0" fmla="*/ 0 w 2731825"/>
              <a:gd name="connsiteY0" fmla="*/ 70930 h 425572"/>
              <a:gd name="connsiteX1" fmla="*/ 70930 w 2731825"/>
              <a:gd name="connsiteY1" fmla="*/ 0 h 425572"/>
              <a:gd name="connsiteX2" fmla="*/ 2660895 w 2731825"/>
              <a:gd name="connsiteY2" fmla="*/ 0 h 425572"/>
              <a:gd name="connsiteX3" fmla="*/ 2731825 w 2731825"/>
              <a:gd name="connsiteY3" fmla="*/ 70930 h 425572"/>
              <a:gd name="connsiteX4" fmla="*/ 70930 w 2731825"/>
              <a:gd name="connsiteY4" fmla="*/ 425572 h 425572"/>
              <a:gd name="connsiteX5" fmla="*/ 0 w 2731825"/>
              <a:gd name="connsiteY5" fmla="*/ 354642 h 425572"/>
              <a:gd name="connsiteX6" fmla="*/ 0 w 2731825"/>
              <a:gd name="connsiteY6" fmla="*/ 70930 h 425572"/>
              <a:gd name="connsiteX0" fmla="*/ 0 w 2731825"/>
              <a:gd name="connsiteY0" fmla="*/ 70930 h 354642"/>
              <a:gd name="connsiteX1" fmla="*/ 70930 w 2731825"/>
              <a:gd name="connsiteY1" fmla="*/ 0 h 354642"/>
              <a:gd name="connsiteX2" fmla="*/ 2660895 w 2731825"/>
              <a:gd name="connsiteY2" fmla="*/ 0 h 354642"/>
              <a:gd name="connsiteX3" fmla="*/ 2731825 w 2731825"/>
              <a:gd name="connsiteY3" fmla="*/ 70930 h 354642"/>
              <a:gd name="connsiteX4" fmla="*/ 0 w 2731825"/>
              <a:gd name="connsiteY4" fmla="*/ 354642 h 354642"/>
              <a:gd name="connsiteX5" fmla="*/ 0 w 2731825"/>
              <a:gd name="connsiteY5" fmla="*/ 70930 h 354642"/>
              <a:gd name="connsiteX0" fmla="*/ 0 w 2660895"/>
              <a:gd name="connsiteY0" fmla="*/ 70930 h 354642"/>
              <a:gd name="connsiteX1" fmla="*/ 70930 w 2660895"/>
              <a:gd name="connsiteY1" fmla="*/ 0 h 354642"/>
              <a:gd name="connsiteX2" fmla="*/ 2660895 w 2660895"/>
              <a:gd name="connsiteY2" fmla="*/ 0 h 354642"/>
              <a:gd name="connsiteX3" fmla="*/ 0 w 2660895"/>
              <a:gd name="connsiteY3" fmla="*/ 354642 h 354642"/>
              <a:gd name="connsiteX4" fmla="*/ 0 w 2660895"/>
              <a:gd name="connsiteY4" fmla="*/ 70930 h 35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895" h="354642">
                <a:moveTo>
                  <a:pt x="0" y="70930"/>
                </a:moveTo>
                <a:cubicBezTo>
                  <a:pt x="0" y="31756"/>
                  <a:pt x="31756" y="0"/>
                  <a:pt x="70930" y="0"/>
                </a:cubicBezTo>
                <a:lnTo>
                  <a:pt x="2660895" y="0"/>
                </a:lnTo>
                <a:cubicBezTo>
                  <a:pt x="2649073" y="59107"/>
                  <a:pt x="443482" y="342820"/>
                  <a:pt x="0" y="354642"/>
                </a:cubicBezTo>
                <a:lnTo>
                  <a:pt x="0" y="7093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88289" y="5821604"/>
            <a:ext cx="9568761" cy="631732"/>
            <a:chOff x="63648" y="5686585"/>
            <a:chExt cx="8832702" cy="723899"/>
          </a:xfrm>
        </p:grpSpPr>
        <p:sp>
          <p:nvSpPr>
            <p:cNvPr id="50" name="모서리가 둥근 직사각형 49"/>
            <p:cNvSpPr/>
            <p:nvPr/>
          </p:nvSpPr>
          <p:spPr>
            <a:xfrm>
              <a:off x="230188" y="5686585"/>
              <a:ext cx="8666162" cy="723899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0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영상정보교류의 효용성을 높이기 위한 영상정보 품질 기준</a:t>
              </a:r>
              <a:r>
                <a:rPr lang="en-US" altLang="ko-KR" sz="20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20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안</a:t>
              </a:r>
              <a:r>
                <a:rPr lang="en-US" altLang="ko-KR" sz="20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ko-KR" altLang="en-US" sz="20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제시</a:t>
              </a:r>
              <a:endPara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1" name="타원 100"/>
            <p:cNvSpPr/>
            <p:nvPr/>
          </p:nvSpPr>
          <p:spPr>
            <a:xfrm flipV="1">
              <a:off x="63648" y="5884570"/>
              <a:ext cx="8630524" cy="5855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84731" y="908720"/>
            <a:ext cx="9588099" cy="4442811"/>
            <a:chOff x="63647" y="793764"/>
            <a:chExt cx="6750896" cy="4442811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345044" y="793768"/>
              <a:ext cx="2191936" cy="378756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재촬영 저감 프로세스</a:t>
              </a:r>
            </a:p>
          </p:txBody>
        </p:sp>
        <p:sp>
          <p:nvSpPr>
            <p:cNvPr id="75" name="타원 74"/>
            <p:cNvSpPr/>
            <p:nvPr/>
          </p:nvSpPr>
          <p:spPr>
            <a:xfrm flipV="1">
              <a:off x="2512001" y="807367"/>
              <a:ext cx="1859013" cy="35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2362894" y="807858"/>
              <a:ext cx="2077775" cy="276924"/>
            </a:xfrm>
            <a:custGeom>
              <a:avLst/>
              <a:gdLst>
                <a:gd name="connsiteX0" fmla="*/ 0 w 2731825"/>
                <a:gd name="connsiteY0" fmla="*/ 70930 h 425572"/>
                <a:gd name="connsiteX1" fmla="*/ 70930 w 2731825"/>
                <a:gd name="connsiteY1" fmla="*/ 0 h 425572"/>
                <a:gd name="connsiteX2" fmla="*/ 2660895 w 2731825"/>
                <a:gd name="connsiteY2" fmla="*/ 0 h 425572"/>
                <a:gd name="connsiteX3" fmla="*/ 2731825 w 2731825"/>
                <a:gd name="connsiteY3" fmla="*/ 70930 h 425572"/>
                <a:gd name="connsiteX4" fmla="*/ 2731825 w 2731825"/>
                <a:gd name="connsiteY4" fmla="*/ 354642 h 425572"/>
                <a:gd name="connsiteX5" fmla="*/ 2660895 w 2731825"/>
                <a:gd name="connsiteY5" fmla="*/ 425572 h 425572"/>
                <a:gd name="connsiteX6" fmla="*/ 70930 w 2731825"/>
                <a:gd name="connsiteY6" fmla="*/ 425572 h 425572"/>
                <a:gd name="connsiteX7" fmla="*/ 0 w 2731825"/>
                <a:gd name="connsiteY7" fmla="*/ 354642 h 425572"/>
                <a:gd name="connsiteX8" fmla="*/ 0 w 2731825"/>
                <a:gd name="connsiteY8" fmla="*/ 70930 h 425572"/>
                <a:gd name="connsiteX0" fmla="*/ 0 w 2731825"/>
                <a:gd name="connsiteY0" fmla="*/ 70930 h 425572"/>
                <a:gd name="connsiteX1" fmla="*/ 70930 w 2731825"/>
                <a:gd name="connsiteY1" fmla="*/ 0 h 425572"/>
                <a:gd name="connsiteX2" fmla="*/ 2660895 w 2731825"/>
                <a:gd name="connsiteY2" fmla="*/ 0 h 425572"/>
                <a:gd name="connsiteX3" fmla="*/ 2731825 w 2731825"/>
                <a:gd name="connsiteY3" fmla="*/ 70930 h 425572"/>
                <a:gd name="connsiteX4" fmla="*/ 2731825 w 2731825"/>
                <a:gd name="connsiteY4" fmla="*/ 354642 h 425572"/>
                <a:gd name="connsiteX5" fmla="*/ 70930 w 2731825"/>
                <a:gd name="connsiteY5" fmla="*/ 425572 h 425572"/>
                <a:gd name="connsiteX6" fmla="*/ 0 w 2731825"/>
                <a:gd name="connsiteY6" fmla="*/ 354642 h 425572"/>
                <a:gd name="connsiteX7" fmla="*/ 0 w 2731825"/>
                <a:gd name="connsiteY7" fmla="*/ 70930 h 425572"/>
                <a:gd name="connsiteX0" fmla="*/ 0 w 2731825"/>
                <a:gd name="connsiteY0" fmla="*/ 70930 h 425572"/>
                <a:gd name="connsiteX1" fmla="*/ 70930 w 2731825"/>
                <a:gd name="connsiteY1" fmla="*/ 0 h 425572"/>
                <a:gd name="connsiteX2" fmla="*/ 2660895 w 2731825"/>
                <a:gd name="connsiteY2" fmla="*/ 0 h 425572"/>
                <a:gd name="connsiteX3" fmla="*/ 2731825 w 2731825"/>
                <a:gd name="connsiteY3" fmla="*/ 70930 h 425572"/>
                <a:gd name="connsiteX4" fmla="*/ 70930 w 2731825"/>
                <a:gd name="connsiteY4" fmla="*/ 425572 h 425572"/>
                <a:gd name="connsiteX5" fmla="*/ 0 w 2731825"/>
                <a:gd name="connsiteY5" fmla="*/ 354642 h 425572"/>
                <a:gd name="connsiteX6" fmla="*/ 0 w 2731825"/>
                <a:gd name="connsiteY6" fmla="*/ 70930 h 425572"/>
                <a:gd name="connsiteX0" fmla="*/ 0 w 2731825"/>
                <a:gd name="connsiteY0" fmla="*/ 70930 h 354642"/>
                <a:gd name="connsiteX1" fmla="*/ 70930 w 2731825"/>
                <a:gd name="connsiteY1" fmla="*/ 0 h 354642"/>
                <a:gd name="connsiteX2" fmla="*/ 2660895 w 2731825"/>
                <a:gd name="connsiteY2" fmla="*/ 0 h 354642"/>
                <a:gd name="connsiteX3" fmla="*/ 2731825 w 2731825"/>
                <a:gd name="connsiteY3" fmla="*/ 70930 h 354642"/>
                <a:gd name="connsiteX4" fmla="*/ 0 w 2731825"/>
                <a:gd name="connsiteY4" fmla="*/ 354642 h 354642"/>
                <a:gd name="connsiteX5" fmla="*/ 0 w 2731825"/>
                <a:gd name="connsiteY5" fmla="*/ 70930 h 354642"/>
                <a:gd name="connsiteX0" fmla="*/ 0 w 2660895"/>
                <a:gd name="connsiteY0" fmla="*/ 70930 h 354642"/>
                <a:gd name="connsiteX1" fmla="*/ 70930 w 2660895"/>
                <a:gd name="connsiteY1" fmla="*/ 0 h 354642"/>
                <a:gd name="connsiteX2" fmla="*/ 2660895 w 2660895"/>
                <a:gd name="connsiteY2" fmla="*/ 0 h 354642"/>
                <a:gd name="connsiteX3" fmla="*/ 0 w 2660895"/>
                <a:gd name="connsiteY3" fmla="*/ 354642 h 354642"/>
                <a:gd name="connsiteX4" fmla="*/ 0 w 2660895"/>
                <a:gd name="connsiteY4" fmla="*/ 70930 h 35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0895" h="354642">
                  <a:moveTo>
                    <a:pt x="0" y="70930"/>
                  </a:moveTo>
                  <a:cubicBezTo>
                    <a:pt x="0" y="31756"/>
                    <a:pt x="31756" y="0"/>
                    <a:pt x="70930" y="0"/>
                  </a:cubicBezTo>
                  <a:lnTo>
                    <a:pt x="2660895" y="0"/>
                  </a:lnTo>
                  <a:cubicBezTo>
                    <a:pt x="2649073" y="59107"/>
                    <a:pt x="443482" y="342820"/>
                    <a:pt x="0" y="354642"/>
                  </a:cubicBezTo>
                  <a:lnTo>
                    <a:pt x="0" y="7093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2345044" y="1251675"/>
              <a:ext cx="2191721" cy="3984900"/>
            </a:xfrm>
            <a:prstGeom prst="roundRect">
              <a:avLst>
                <a:gd name="adj" fmla="val 417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ko-KR" altLang="en-US" sz="1400" b="1" spc="-150" dirty="0">
                  <a:solidFill>
                    <a:srgbClr val="C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영상검사 중복</a:t>
              </a:r>
              <a:r>
                <a:rPr lang="en-US" altLang="ko-KR" sz="1400" b="1" spc="-150" dirty="0">
                  <a:solidFill>
                    <a:srgbClr val="C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400" b="1" spc="-150" dirty="0">
                  <a:solidFill>
                    <a:srgbClr val="C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재촬영 저감을 위한 프로세스 개선</a:t>
              </a:r>
              <a:endParaRPr lang="en-US" altLang="ko-KR" sz="1400" b="1" spc="-15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400" b="1" spc="-15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400" b="1" spc="-15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현재  우리나라에서  개발하여  출판되어  있는 “영상검사 가이드라인”의  검토  및  분석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400" b="1" spc="-15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400" b="1" spc="-15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국내외 중복</a:t>
              </a:r>
              <a:r>
                <a:rPr lang="en-US" altLang="ko-KR" sz="1400" b="1" spc="-15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400" b="1" spc="-15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재촬영 저감을  위한  활동 파악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400" b="1" spc="-15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1400" b="1" spc="-15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영상검사  중복</a:t>
              </a:r>
              <a:r>
                <a:rPr lang="en-US" altLang="ko-KR" sz="1400" b="1" spc="-15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400" b="1" spc="-15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재촬영 저감을  위한  프로세스  개선안 마련 </a:t>
              </a:r>
              <a:endParaRPr lang="en-US" altLang="ko-KR" sz="1400" b="1" spc="-15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2" name="모서리가 둥근 직사각형 71"/>
            <p:cNvSpPr/>
            <p:nvPr/>
          </p:nvSpPr>
          <p:spPr>
            <a:xfrm>
              <a:off x="4583623" y="793768"/>
              <a:ext cx="2212296" cy="378756"/>
            </a:xfrm>
            <a:prstGeom prst="roundRect">
              <a:avLst/>
            </a:prstGeom>
            <a:solidFill>
              <a:srgbClr val="1BB5AE"/>
            </a:solidFill>
            <a:ln>
              <a:solidFill>
                <a:srgbClr val="1BB5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영상품질기준개발</a:t>
              </a:r>
            </a:p>
          </p:txBody>
        </p:sp>
        <p:sp>
          <p:nvSpPr>
            <p:cNvPr id="79" name="타원 78"/>
            <p:cNvSpPr/>
            <p:nvPr/>
          </p:nvSpPr>
          <p:spPr>
            <a:xfrm flipV="1">
              <a:off x="4745585" y="807367"/>
              <a:ext cx="1859013" cy="35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0" name="모서리가 둥근 직사각형 77"/>
            <p:cNvSpPr/>
            <p:nvPr/>
          </p:nvSpPr>
          <p:spPr>
            <a:xfrm>
              <a:off x="4603691" y="807858"/>
              <a:ext cx="2077775" cy="276924"/>
            </a:xfrm>
            <a:custGeom>
              <a:avLst/>
              <a:gdLst>
                <a:gd name="connsiteX0" fmla="*/ 0 w 2731825"/>
                <a:gd name="connsiteY0" fmla="*/ 70930 h 425572"/>
                <a:gd name="connsiteX1" fmla="*/ 70930 w 2731825"/>
                <a:gd name="connsiteY1" fmla="*/ 0 h 425572"/>
                <a:gd name="connsiteX2" fmla="*/ 2660895 w 2731825"/>
                <a:gd name="connsiteY2" fmla="*/ 0 h 425572"/>
                <a:gd name="connsiteX3" fmla="*/ 2731825 w 2731825"/>
                <a:gd name="connsiteY3" fmla="*/ 70930 h 425572"/>
                <a:gd name="connsiteX4" fmla="*/ 2731825 w 2731825"/>
                <a:gd name="connsiteY4" fmla="*/ 354642 h 425572"/>
                <a:gd name="connsiteX5" fmla="*/ 2660895 w 2731825"/>
                <a:gd name="connsiteY5" fmla="*/ 425572 h 425572"/>
                <a:gd name="connsiteX6" fmla="*/ 70930 w 2731825"/>
                <a:gd name="connsiteY6" fmla="*/ 425572 h 425572"/>
                <a:gd name="connsiteX7" fmla="*/ 0 w 2731825"/>
                <a:gd name="connsiteY7" fmla="*/ 354642 h 425572"/>
                <a:gd name="connsiteX8" fmla="*/ 0 w 2731825"/>
                <a:gd name="connsiteY8" fmla="*/ 70930 h 425572"/>
                <a:gd name="connsiteX0" fmla="*/ 0 w 2731825"/>
                <a:gd name="connsiteY0" fmla="*/ 70930 h 425572"/>
                <a:gd name="connsiteX1" fmla="*/ 70930 w 2731825"/>
                <a:gd name="connsiteY1" fmla="*/ 0 h 425572"/>
                <a:gd name="connsiteX2" fmla="*/ 2660895 w 2731825"/>
                <a:gd name="connsiteY2" fmla="*/ 0 h 425572"/>
                <a:gd name="connsiteX3" fmla="*/ 2731825 w 2731825"/>
                <a:gd name="connsiteY3" fmla="*/ 70930 h 425572"/>
                <a:gd name="connsiteX4" fmla="*/ 2731825 w 2731825"/>
                <a:gd name="connsiteY4" fmla="*/ 354642 h 425572"/>
                <a:gd name="connsiteX5" fmla="*/ 70930 w 2731825"/>
                <a:gd name="connsiteY5" fmla="*/ 425572 h 425572"/>
                <a:gd name="connsiteX6" fmla="*/ 0 w 2731825"/>
                <a:gd name="connsiteY6" fmla="*/ 354642 h 425572"/>
                <a:gd name="connsiteX7" fmla="*/ 0 w 2731825"/>
                <a:gd name="connsiteY7" fmla="*/ 70930 h 425572"/>
                <a:gd name="connsiteX0" fmla="*/ 0 w 2731825"/>
                <a:gd name="connsiteY0" fmla="*/ 70930 h 425572"/>
                <a:gd name="connsiteX1" fmla="*/ 70930 w 2731825"/>
                <a:gd name="connsiteY1" fmla="*/ 0 h 425572"/>
                <a:gd name="connsiteX2" fmla="*/ 2660895 w 2731825"/>
                <a:gd name="connsiteY2" fmla="*/ 0 h 425572"/>
                <a:gd name="connsiteX3" fmla="*/ 2731825 w 2731825"/>
                <a:gd name="connsiteY3" fmla="*/ 70930 h 425572"/>
                <a:gd name="connsiteX4" fmla="*/ 70930 w 2731825"/>
                <a:gd name="connsiteY4" fmla="*/ 425572 h 425572"/>
                <a:gd name="connsiteX5" fmla="*/ 0 w 2731825"/>
                <a:gd name="connsiteY5" fmla="*/ 354642 h 425572"/>
                <a:gd name="connsiteX6" fmla="*/ 0 w 2731825"/>
                <a:gd name="connsiteY6" fmla="*/ 70930 h 425572"/>
                <a:gd name="connsiteX0" fmla="*/ 0 w 2731825"/>
                <a:gd name="connsiteY0" fmla="*/ 70930 h 354642"/>
                <a:gd name="connsiteX1" fmla="*/ 70930 w 2731825"/>
                <a:gd name="connsiteY1" fmla="*/ 0 h 354642"/>
                <a:gd name="connsiteX2" fmla="*/ 2660895 w 2731825"/>
                <a:gd name="connsiteY2" fmla="*/ 0 h 354642"/>
                <a:gd name="connsiteX3" fmla="*/ 2731825 w 2731825"/>
                <a:gd name="connsiteY3" fmla="*/ 70930 h 354642"/>
                <a:gd name="connsiteX4" fmla="*/ 0 w 2731825"/>
                <a:gd name="connsiteY4" fmla="*/ 354642 h 354642"/>
                <a:gd name="connsiteX5" fmla="*/ 0 w 2731825"/>
                <a:gd name="connsiteY5" fmla="*/ 70930 h 354642"/>
                <a:gd name="connsiteX0" fmla="*/ 0 w 2660895"/>
                <a:gd name="connsiteY0" fmla="*/ 70930 h 354642"/>
                <a:gd name="connsiteX1" fmla="*/ 70930 w 2660895"/>
                <a:gd name="connsiteY1" fmla="*/ 0 h 354642"/>
                <a:gd name="connsiteX2" fmla="*/ 2660895 w 2660895"/>
                <a:gd name="connsiteY2" fmla="*/ 0 h 354642"/>
                <a:gd name="connsiteX3" fmla="*/ 0 w 2660895"/>
                <a:gd name="connsiteY3" fmla="*/ 354642 h 354642"/>
                <a:gd name="connsiteX4" fmla="*/ 0 w 2660895"/>
                <a:gd name="connsiteY4" fmla="*/ 70930 h 35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0895" h="354642">
                  <a:moveTo>
                    <a:pt x="0" y="70930"/>
                  </a:moveTo>
                  <a:cubicBezTo>
                    <a:pt x="0" y="31756"/>
                    <a:pt x="31756" y="0"/>
                    <a:pt x="70930" y="0"/>
                  </a:cubicBezTo>
                  <a:lnTo>
                    <a:pt x="2660895" y="0"/>
                  </a:lnTo>
                  <a:cubicBezTo>
                    <a:pt x="2649073" y="59107"/>
                    <a:pt x="443482" y="342820"/>
                    <a:pt x="0" y="354642"/>
                  </a:cubicBezTo>
                  <a:lnTo>
                    <a:pt x="0" y="7093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9" name="모서리가 둥근 직사각형 88"/>
            <p:cNvSpPr/>
            <p:nvPr/>
          </p:nvSpPr>
          <p:spPr>
            <a:xfrm>
              <a:off x="4583623" y="1251675"/>
              <a:ext cx="2230920" cy="3984900"/>
            </a:xfrm>
            <a:prstGeom prst="roundRect">
              <a:avLst>
                <a:gd name="adj" fmla="val 4177"/>
              </a:avLst>
            </a:prstGeom>
            <a:solidFill>
              <a:schemeClr val="bg1"/>
            </a:solidFill>
            <a:ln w="19050">
              <a:solidFill>
                <a:srgbClr val="1BB5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ko-KR" altLang="en-US" sz="1400" b="1" spc="-150" dirty="0">
                  <a:solidFill>
                    <a:srgbClr val="C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영상의 질 향상을 위한 품질 기준  개발</a:t>
              </a:r>
              <a:endParaRPr lang="en-US" altLang="ko-KR" sz="1400" b="1" spc="-15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ko-KR" altLang="en-US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우리나라에서  실행 되고  있는 영상  품질  기준 분석 </a:t>
              </a:r>
              <a:endParaRPr lang="en-US" altLang="ko-KR" sz="1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ko-KR" altLang="en-US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영상정보교류에서 주요한  영상검사  프로토콜  선정 </a:t>
              </a:r>
              <a:endParaRPr lang="en-US" altLang="ko-KR" sz="1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altLang="ko-KR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선정한  검사 프로토콜에  대한  영상교류를 위한  기준</a:t>
              </a:r>
              <a:r>
                <a:rPr lang="en-US" altLang="ko-KR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화질  및  검사  질 평가 기준 개발 </a:t>
              </a:r>
              <a:endParaRPr lang="en-US" altLang="ko-KR" sz="1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altLang="ko-KR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향후  추가될  영상검사  프로토콜의  질 평가 기준 개발을 위한 절차 마련 </a:t>
              </a:r>
              <a:endParaRPr lang="en-US" altLang="ko-KR" sz="1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63647" y="793764"/>
              <a:ext cx="2234753" cy="378756"/>
            </a:xfrm>
            <a:prstGeom prst="roundRect">
              <a:avLst/>
            </a:prstGeom>
            <a:solidFill>
              <a:srgbClr val="0A467C"/>
            </a:solidFill>
            <a:ln>
              <a:solidFill>
                <a:srgbClr val="0A46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표준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영상판독소견서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3" name="타원 32"/>
            <p:cNvSpPr/>
            <p:nvPr/>
          </p:nvSpPr>
          <p:spPr>
            <a:xfrm flipV="1">
              <a:off x="230605" y="807362"/>
              <a:ext cx="1859013" cy="35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4" name="모서리가 둥근 직사각형 77"/>
            <p:cNvSpPr/>
            <p:nvPr/>
          </p:nvSpPr>
          <p:spPr>
            <a:xfrm>
              <a:off x="81498" y="807853"/>
              <a:ext cx="2077775" cy="276924"/>
            </a:xfrm>
            <a:custGeom>
              <a:avLst/>
              <a:gdLst>
                <a:gd name="connsiteX0" fmla="*/ 0 w 2731825"/>
                <a:gd name="connsiteY0" fmla="*/ 70930 h 425572"/>
                <a:gd name="connsiteX1" fmla="*/ 70930 w 2731825"/>
                <a:gd name="connsiteY1" fmla="*/ 0 h 425572"/>
                <a:gd name="connsiteX2" fmla="*/ 2660895 w 2731825"/>
                <a:gd name="connsiteY2" fmla="*/ 0 h 425572"/>
                <a:gd name="connsiteX3" fmla="*/ 2731825 w 2731825"/>
                <a:gd name="connsiteY3" fmla="*/ 70930 h 425572"/>
                <a:gd name="connsiteX4" fmla="*/ 2731825 w 2731825"/>
                <a:gd name="connsiteY4" fmla="*/ 354642 h 425572"/>
                <a:gd name="connsiteX5" fmla="*/ 2660895 w 2731825"/>
                <a:gd name="connsiteY5" fmla="*/ 425572 h 425572"/>
                <a:gd name="connsiteX6" fmla="*/ 70930 w 2731825"/>
                <a:gd name="connsiteY6" fmla="*/ 425572 h 425572"/>
                <a:gd name="connsiteX7" fmla="*/ 0 w 2731825"/>
                <a:gd name="connsiteY7" fmla="*/ 354642 h 425572"/>
                <a:gd name="connsiteX8" fmla="*/ 0 w 2731825"/>
                <a:gd name="connsiteY8" fmla="*/ 70930 h 425572"/>
                <a:gd name="connsiteX0" fmla="*/ 0 w 2731825"/>
                <a:gd name="connsiteY0" fmla="*/ 70930 h 425572"/>
                <a:gd name="connsiteX1" fmla="*/ 70930 w 2731825"/>
                <a:gd name="connsiteY1" fmla="*/ 0 h 425572"/>
                <a:gd name="connsiteX2" fmla="*/ 2660895 w 2731825"/>
                <a:gd name="connsiteY2" fmla="*/ 0 h 425572"/>
                <a:gd name="connsiteX3" fmla="*/ 2731825 w 2731825"/>
                <a:gd name="connsiteY3" fmla="*/ 70930 h 425572"/>
                <a:gd name="connsiteX4" fmla="*/ 2731825 w 2731825"/>
                <a:gd name="connsiteY4" fmla="*/ 354642 h 425572"/>
                <a:gd name="connsiteX5" fmla="*/ 70930 w 2731825"/>
                <a:gd name="connsiteY5" fmla="*/ 425572 h 425572"/>
                <a:gd name="connsiteX6" fmla="*/ 0 w 2731825"/>
                <a:gd name="connsiteY6" fmla="*/ 354642 h 425572"/>
                <a:gd name="connsiteX7" fmla="*/ 0 w 2731825"/>
                <a:gd name="connsiteY7" fmla="*/ 70930 h 425572"/>
                <a:gd name="connsiteX0" fmla="*/ 0 w 2731825"/>
                <a:gd name="connsiteY0" fmla="*/ 70930 h 425572"/>
                <a:gd name="connsiteX1" fmla="*/ 70930 w 2731825"/>
                <a:gd name="connsiteY1" fmla="*/ 0 h 425572"/>
                <a:gd name="connsiteX2" fmla="*/ 2660895 w 2731825"/>
                <a:gd name="connsiteY2" fmla="*/ 0 h 425572"/>
                <a:gd name="connsiteX3" fmla="*/ 2731825 w 2731825"/>
                <a:gd name="connsiteY3" fmla="*/ 70930 h 425572"/>
                <a:gd name="connsiteX4" fmla="*/ 70930 w 2731825"/>
                <a:gd name="connsiteY4" fmla="*/ 425572 h 425572"/>
                <a:gd name="connsiteX5" fmla="*/ 0 w 2731825"/>
                <a:gd name="connsiteY5" fmla="*/ 354642 h 425572"/>
                <a:gd name="connsiteX6" fmla="*/ 0 w 2731825"/>
                <a:gd name="connsiteY6" fmla="*/ 70930 h 425572"/>
                <a:gd name="connsiteX0" fmla="*/ 0 w 2731825"/>
                <a:gd name="connsiteY0" fmla="*/ 70930 h 354642"/>
                <a:gd name="connsiteX1" fmla="*/ 70930 w 2731825"/>
                <a:gd name="connsiteY1" fmla="*/ 0 h 354642"/>
                <a:gd name="connsiteX2" fmla="*/ 2660895 w 2731825"/>
                <a:gd name="connsiteY2" fmla="*/ 0 h 354642"/>
                <a:gd name="connsiteX3" fmla="*/ 2731825 w 2731825"/>
                <a:gd name="connsiteY3" fmla="*/ 70930 h 354642"/>
                <a:gd name="connsiteX4" fmla="*/ 0 w 2731825"/>
                <a:gd name="connsiteY4" fmla="*/ 354642 h 354642"/>
                <a:gd name="connsiteX5" fmla="*/ 0 w 2731825"/>
                <a:gd name="connsiteY5" fmla="*/ 70930 h 354642"/>
                <a:gd name="connsiteX0" fmla="*/ 0 w 2660895"/>
                <a:gd name="connsiteY0" fmla="*/ 70930 h 354642"/>
                <a:gd name="connsiteX1" fmla="*/ 70930 w 2660895"/>
                <a:gd name="connsiteY1" fmla="*/ 0 h 354642"/>
                <a:gd name="connsiteX2" fmla="*/ 2660895 w 2660895"/>
                <a:gd name="connsiteY2" fmla="*/ 0 h 354642"/>
                <a:gd name="connsiteX3" fmla="*/ 0 w 2660895"/>
                <a:gd name="connsiteY3" fmla="*/ 354642 h 354642"/>
                <a:gd name="connsiteX4" fmla="*/ 0 w 2660895"/>
                <a:gd name="connsiteY4" fmla="*/ 70930 h 35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0895" h="354642">
                  <a:moveTo>
                    <a:pt x="0" y="70930"/>
                  </a:moveTo>
                  <a:cubicBezTo>
                    <a:pt x="0" y="31756"/>
                    <a:pt x="31756" y="0"/>
                    <a:pt x="70930" y="0"/>
                  </a:cubicBezTo>
                  <a:lnTo>
                    <a:pt x="2660895" y="0"/>
                  </a:lnTo>
                  <a:cubicBezTo>
                    <a:pt x="2649073" y="59107"/>
                    <a:pt x="443482" y="342820"/>
                    <a:pt x="0" y="354642"/>
                  </a:cubicBezTo>
                  <a:lnTo>
                    <a:pt x="0" y="7093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63648" y="1251671"/>
              <a:ext cx="2234753" cy="3984900"/>
            </a:xfrm>
            <a:prstGeom prst="roundRect">
              <a:avLst>
                <a:gd name="adj" fmla="val 4177"/>
              </a:avLst>
            </a:prstGeom>
            <a:solidFill>
              <a:schemeClr val="bg1"/>
            </a:solidFill>
            <a:ln w="19050">
              <a:solidFill>
                <a:srgbClr val="0A46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ko-KR" altLang="en-US" sz="1400" b="1" spc="-150" dirty="0">
                  <a:solidFill>
                    <a:srgbClr val="C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표준 영상판독소견서와  사용자용  해설서  </a:t>
              </a:r>
              <a:endParaRPr lang="en-US" altLang="ko-KR" sz="1400" b="1" spc="-15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b="1" spc="-150" dirty="0">
                  <a:solidFill>
                    <a:srgbClr val="C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마련</a:t>
              </a:r>
              <a:endParaRPr lang="en-US" altLang="ko-KR" sz="1400" b="1" spc="-15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en-US" altLang="ko-KR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 </a:t>
              </a:r>
              <a:r>
                <a:rPr lang="ko-KR" altLang="en-US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국내외  영상판독소견서  관련  선행연구  결과 검토</a:t>
              </a:r>
              <a:r>
                <a:rPr lang="en-US" altLang="ko-KR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lang="en-US" altLang="ko-KR" sz="1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14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영상판독소견서에  대한 </a:t>
              </a:r>
              <a:r>
                <a:rPr lang="en-US" altLang="ko-KR" sz="14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4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차년도 결과인 영상의학용어 현황 분석 결과 검토 </a:t>
              </a:r>
            </a:p>
            <a:p>
              <a:r>
                <a:rPr lang="ko-KR" altLang="en-US" sz="14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진료정보교류표준 고시 내의 판독소견서 내용 검토 </a:t>
              </a:r>
            </a:p>
            <a:p>
              <a:r>
                <a:rPr lang="ko-KR" altLang="en-US" sz="14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이전 연구 등에 대한 검토 후 연구 결과들의 통합 및 시사점 도출 </a:t>
              </a:r>
              <a:endParaRPr lang="en-US" altLang="ko-KR" sz="1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en-US" altLang="ko-KR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 </a:t>
              </a:r>
              <a:r>
                <a:rPr lang="ko-KR" altLang="en-US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표준  영상판독소견서  개발 </a:t>
              </a:r>
              <a:endParaRPr lang="en-US" altLang="ko-KR" sz="1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en-US" altLang="ko-KR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</a:t>
              </a:r>
              <a:r>
                <a:rPr lang="ko-KR" altLang="en-US" sz="14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판독소견서에  기재될  내용  및  해석 기준 개발 </a:t>
              </a:r>
              <a:endParaRPr lang="en-US" altLang="ko-KR" sz="1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en-US" altLang="ko-KR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  </a:t>
              </a:r>
              <a:r>
                <a:rPr lang="ko-KR" altLang="en-US" sz="14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주요 영상검사에서  구조화된  판독소견서 개발</a:t>
              </a:r>
              <a:endParaRPr lang="en-US" altLang="ko-KR" sz="1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9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연구진 구성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+mn-ea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6776" y="777361"/>
            <a:ext cx="3281136" cy="666152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4969"/>
              </p:ext>
            </p:extLst>
          </p:nvPr>
        </p:nvGraphicFramePr>
        <p:xfrm>
          <a:off x="547185" y="1629739"/>
          <a:ext cx="7301412" cy="4517656"/>
        </p:xfrm>
        <a:graphic>
          <a:graphicData uri="http://schemas.openxmlformats.org/drawingml/2006/table">
            <a:tbl>
              <a:tblPr/>
              <a:tblGrid>
                <a:gridCol w="634381">
                  <a:extLst>
                    <a:ext uri="{9D8B030D-6E8A-4147-A177-3AD203B41FA5}">
                      <a16:colId xmlns:a16="http://schemas.microsoft.com/office/drawing/2014/main" val="3195353467"/>
                    </a:ext>
                  </a:extLst>
                </a:gridCol>
                <a:gridCol w="634381">
                  <a:extLst>
                    <a:ext uri="{9D8B030D-6E8A-4147-A177-3AD203B41FA5}">
                      <a16:colId xmlns:a16="http://schemas.microsoft.com/office/drawing/2014/main" val="2810415092"/>
                    </a:ext>
                  </a:extLst>
                </a:gridCol>
                <a:gridCol w="693475">
                  <a:extLst>
                    <a:ext uri="{9D8B030D-6E8A-4147-A177-3AD203B41FA5}">
                      <a16:colId xmlns:a16="http://schemas.microsoft.com/office/drawing/2014/main" val="3542702879"/>
                    </a:ext>
                  </a:extLst>
                </a:gridCol>
                <a:gridCol w="464570">
                  <a:extLst>
                    <a:ext uri="{9D8B030D-6E8A-4147-A177-3AD203B41FA5}">
                      <a16:colId xmlns:a16="http://schemas.microsoft.com/office/drawing/2014/main" val="681400440"/>
                    </a:ext>
                  </a:extLst>
                </a:gridCol>
                <a:gridCol w="464570">
                  <a:extLst>
                    <a:ext uri="{9D8B030D-6E8A-4147-A177-3AD203B41FA5}">
                      <a16:colId xmlns:a16="http://schemas.microsoft.com/office/drawing/2014/main" val="4122421996"/>
                    </a:ext>
                  </a:extLst>
                </a:gridCol>
                <a:gridCol w="464570">
                  <a:extLst>
                    <a:ext uri="{9D8B030D-6E8A-4147-A177-3AD203B41FA5}">
                      <a16:colId xmlns:a16="http://schemas.microsoft.com/office/drawing/2014/main" val="392560757"/>
                    </a:ext>
                  </a:extLst>
                </a:gridCol>
                <a:gridCol w="464570">
                  <a:extLst>
                    <a:ext uri="{9D8B030D-6E8A-4147-A177-3AD203B41FA5}">
                      <a16:colId xmlns:a16="http://schemas.microsoft.com/office/drawing/2014/main" val="1178683117"/>
                    </a:ext>
                  </a:extLst>
                </a:gridCol>
                <a:gridCol w="464570">
                  <a:extLst>
                    <a:ext uri="{9D8B030D-6E8A-4147-A177-3AD203B41FA5}">
                      <a16:colId xmlns:a16="http://schemas.microsoft.com/office/drawing/2014/main" val="1531580265"/>
                    </a:ext>
                  </a:extLst>
                </a:gridCol>
                <a:gridCol w="464570">
                  <a:extLst>
                    <a:ext uri="{9D8B030D-6E8A-4147-A177-3AD203B41FA5}">
                      <a16:colId xmlns:a16="http://schemas.microsoft.com/office/drawing/2014/main" val="3561159283"/>
                    </a:ext>
                  </a:extLst>
                </a:gridCol>
                <a:gridCol w="464570">
                  <a:extLst>
                    <a:ext uri="{9D8B030D-6E8A-4147-A177-3AD203B41FA5}">
                      <a16:colId xmlns:a16="http://schemas.microsoft.com/office/drawing/2014/main" val="1066455565"/>
                    </a:ext>
                  </a:extLst>
                </a:gridCol>
                <a:gridCol w="464570">
                  <a:extLst>
                    <a:ext uri="{9D8B030D-6E8A-4147-A177-3AD203B41FA5}">
                      <a16:colId xmlns:a16="http://schemas.microsoft.com/office/drawing/2014/main" val="312898377"/>
                    </a:ext>
                  </a:extLst>
                </a:gridCol>
                <a:gridCol w="464570">
                  <a:extLst>
                    <a:ext uri="{9D8B030D-6E8A-4147-A177-3AD203B41FA5}">
                      <a16:colId xmlns:a16="http://schemas.microsoft.com/office/drawing/2014/main" val="2993064041"/>
                    </a:ext>
                  </a:extLst>
                </a:gridCol>
                <a:gridCol w="464570">
                  <a:extLst>
                    <a:ext uri="{9D8B030D-6E8A-4147-A177-3AD203B41FA5}">
                      <a16:colId xmlns:a16="http://schemas.microsoft.com/office/drawing/2014/main" val="4234540969"/>
                    </a:ext>
                  </a:extLst>
                </a:gridCol>
                <a:gridCol w="693475">
                  <a:extLst>
                    <a:ext uri="{9D8B030D-6E8A-4147-A177-3AD203B41FA5}">
                      <a16:colId xmlns:a16="http://schemas.microsoft.com/office/drawing/2014/main" val="4000858248"/>
                    </a:ext>
                  </a:extLst>
                </a:gridCol>
              </a:tblGrid>
              <a:tr h="613098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연구총괄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정승은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06908"/>
                  </a:ext>
                </a:extLst>
              </a:tr>
              <a:tr h="29899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7425769"/>
                  </a:ext>
                </a:extLst>
              </a:tr>
              <a:tr h="298994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98632"/>
                  </a:ext>
                </a:extLst>
              </a:tr>
              <a:tr h="5306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신경두경부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흉부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복부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유방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비뇨생식기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근골격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06118"/>
                  </a:ext>
                </a:extLst>
              </a:tr>
              <a:tr h="417626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정우경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신나영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진광남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우현식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최선형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최문형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김성준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21867"/>
                  </a:ext>
                </a:extLst>
              </a:tr>
              <a:tr h="31763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075464"/>
                  </a:ext>
                </a:extLst>
              </a:tr>
              <a:tr h="5306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자문위원회</a:t>
                      </a:r>
                      <a:endParaRPr lang="ko-KR" altLang="en-US" sz="11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자문위원회</a:t>
                      </a:r>
                      <a:endParaRPr lang="ko-KR" altLang="en-US" sz="11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자문위원회</a:t>
                      </a:r>
                      <a:endParaRPr lang="ko-KR" altLang="en-US" sz="11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자문위원회</a:t>
                      </a:r>
                      <a:endParaRPr lang="ko-KR" altLang="en-US" sz="11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자문위원회</a:t>
                      </a:r>
                      <a:endParaRPr lang="ko-KR" altLang="en-US" sz="11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자문위원회</a:t>
                      </a:r>
                      <a:endParaRPr lang="ko-KR" altLang="en-US" sz="11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066746"/>
                  </a:ext>
                </a:extLst>
              </a:tr>
              <a:tr h="350966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재촬영 프로세스 개선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 판독소견서 개발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771575"/>
                  </a:ext>
                </a:extLst>
              </a:tr>
              <a:tr h="428462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 검사프로토콜  개발 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047323"/>
                  </a:ext>
                </a:extLst>
              </a:tr>
              <a:tr h="298994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902867"/>
                  </a:ext>
                </a:extLst>
              </a:tr>
              <a:tr h="417626">
                <a:tc gridSpan="1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영상정보교류의 효용성을 높이기 위한 영상정보 품질 기준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안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제시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668" marR="65668" marT="16759" marB="1675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94635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46721" y="5106573"/>
            <a:ext cx="17373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+mn-ea"/>
              </a:rPr>
              <a:t>외부 검토</a:t>
            </a:r>
            <a:endParaRPr lang="en-US" altLang="ko-KR" sz="1400" b="1" dirty="0">
              <a:latin typeface="+mn-ea"/>
            </a:endParaRPr>
          </a:p>
          <a:p>
            <a:r>
              <a:rPr lang="ko-KR" altLang="en-US" sz="1400" b="1" dirty="0">
                <a:latin typeface="+mn-ea"/>
              </a:rPr>
              <a:t>유관학회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타과</a:t>
            </a:r>
            <a:r>
              <a:rPr lang="en-US" altLang="ko-KR" sz="1400" b="1" dirty="0">
                <a:latin typeface="+mn-ea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82" y="315324"/>
            <a:ext cx="211596" cy="4616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3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7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15513</TotalTime>
  <Words>3318</Words>
  <Application>Microsoft Office PowerPoint</Application>
  <PresentationFormat>A4 용지(210x297mm)</PresentationFormat>
  <Paragraphs>848</Paragraphs>
  <Slides>32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3" baseType="lpstr">
      <vt:lpstr>맑은 고딕</vt:lpstr>
      <vt:lpstr>휴먼명조</vt:lpstr>
      <vt:lpstr>-웹윤고딕140</vt:lpstr>
      <vt:lpstr>굴림</vt:lpstr>
      <vt:lpstr>-웹윤고딕130</vt:lpstr>
      <vt:lpstr>나눔고딕</vt:lpstr>
      <vt:lpstr>Arial</vt:lpstr>
      <vt:lpstr>HY울릉도M</vt:lpstr>
      <vt:lpstr>Trebuchet MS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목표 성과 </vt:lpstr>
      <vt:lpstr>연구내용</vt:lpstr>
      <vt:lpstr>연구진 구성</vt:lpstr>
      <vt:lpstr>연구방법</vt:lpstr>
      <vt:lpstr>연구결과: 표준판독소견서(구조화된 판독소견서) </vt:lpstr>
      <vt:lpstr>Delphi 기법을 이용한 합의과정(예시) </vt:lpstr>
      <vt:lpstr>표준판독소견서(흉부 CT)</vt:lpstr>
      <vt:lpstr>표준판독소견서(전립선 MRI)</vt:lpstr>
      <vt:lpstr>표준판독소견서 사용자 설명서(예시) </vt:lpstr>
      <vt:lpstr>재촬영 저감 프로세스</vt:lpstr>
      <vt:lpstr>재검사 사유코드</vt:lpstr>
      <vt:lpstr>재촬영 저감 프로세스</vt:lpstr>
      <vt:lpstr>영상품질기준 마련(표준검사 프로토콜 마련) </vt:lpstr>
      <vt:lpstr>영상품질기준 마련(표준검사 프로토콜 마련)  </vt:lpstr>
      <vt:lpstr>저선량 폐암검진 CT 국내전문가 합의 권고 프로토콜(예시)</vt:lpstr>
      <vt:lpstr>선정한 검사 프로토콜에 대한 영상교류를 위한 평가기준 개발</vt:lpstr>
      <vt:lpstr>화질평가표(예시) </vt:lpstr>
      <vt:lpstr>PowerPoint 프레젠테이션</vt:lpstr>
      <vt:lpstr>향후 추가될 영상검사 프로토콜의 질 평가 기준마련 절차</vt:lpstr>
      <vt:lpstr>영상정보교류에서 정보의 흐름, 고려할 사항과  영상품질 기준 적용 방안</vt:lpstr>
      <vt:lpstr>영상정보교류에서 정보의 흐름, 고려할 사항과 영상품질 기준 ㅓ적용 방안</vt:lpstr>
      <vt:lpstr>표준판독소견서(진료정보(BODY)의 개선안)</vt:lpstr>
      <vt:lpstr>재촬영 저감프로세스</vt:lpstr>
      <vt:lpstr>저장용 수가 신설</vt:lpstr>
      <vt:lpstr>기대효과와 활용방안</vt:lpstr>
      <vt:lpstr>PowerPoint 프레젠테이션</vt:lpstr>
    </vt:vector>
  </TitlesOfParts>
  <Company>CNTREE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파워포인트 템플릿</dc:title>
  <dc:creator>CNTREE</dc:creator>
  <cp:keywords>www.pptshop.co.kr</cp:keywords>
  <dc:description>본 콘텐츠의 저작권은 CNTREE에 있으며 
무단 전재, 복사, 배포 시 법적인 제재를 받을 수 있습니다.
www.pptshop.co.kr
Copyright © CNTREE</dc:description>
  <cp:lastModifiedBy>Seung Eun Jung</cp:lastModifiedBy>
  <cp:revision>1700</cp:revision>
  <dcterms:created xsi:type="dcterms:W3CDTF">2009-06-25T10:53:07Z</dcterms:created>
  <dcterms:modified xsi:type="dcterms:W3CDTF">2017-12-12T18:04:42Z</dcterms:modified>
</cp:coreProperties>
</file>