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6" r:id="rId3"/>
    <p:sldId id="257" r:id="rId4"/>
    <p:sldId id="258" r:id="rId5"/>
    <p:sldId id="259" r:id="rId6"/>
    <p:sldId id="260" r:id="rId7"/>
    <p:sldId id="261" r:id="rId8"/>
    <p:sldId id="266" r:id="rId9"/>
    <p:sldId id="263" r:id="rId10"/>
    <p:sldId id="264" r:id="rId11"/>
    <p:sldId id="295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44" y="2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FCE00-9592-4DE2-93C2-9A3D4BE9F191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1A56786F-E2F4-43E8-8768-BD3DFCAD3002}">
      <dgm:prSet/>
      <dgm:spPr/>
      <dgm:t>
        <a:bodyPr/>
        <a:lstStyle/>
        <a:p>
          <a:pPr rtl="0" latinLnBrk="1">
            <a:lnSpc>
              <a:spcPct val="100000"/>
            </a:lnSpc>
            <a:spcAft>
              <a:spcPts val="0"/>
            </a:spcAft>
          </a:pPr>
          <a:r>
            <a:rPr lang="ko-KR" b="1" dirty="0" smtClean="0"/>
            <a:t>무관검사</a:t>
          </a:r>
          <a:endParaRPr lang="en-US" altLang="ko-KR" b="1" dirty="0" smtClean="0"/>
        </a:p>
        <a:p>
          <a:pPr rtl="0" latinLnBrk="1">
            <a:lnSpc>
              <a:spcPct val="100000"/>
            </a:lnSpc>
            <a:spcAft>
              <a:spcPts val="0"/>
            </a:spcAft>
          </a:pPr>
          <a:r>
            <a:rPr lang="en-US" b="1" dirty="0" smtClean="0"/>
            <a:t>(unrelated </a:t>
          </a:r>
        </a:p>
        <a:p>
          <a:pPr rtl="0" latinLnBrk="1">
            <a:lnSpc>
              <a:spcPct val="100000"/>
            </a:lnSpc>
            <a:spcAft>
              <a:spcPts val="0"/>
            </a:spcAft>
          </a:pPr>
          <a:r>
            <a:rPr lang="en-US" b="1" dirty="0" smtClean="0"/>
            <a:t>imaging)</a:t>
          </a:r>
          <a:endParaRPr lang="ko-KR" dirty="0"/>
        </a:p>
      </dgm:t>
    </dgm:pt>
    <dgm:pt modelId="{FF380DC7-A8B6-4055-8126-8127650989C5}" type="parTrans" cxnId="{7326C637-8B65-4830-B9C4-0A63F57717E9}">
      <dgm:prSet/>
      <dgm:spPr/>
      <dgm:t>
        <a:bodyPr/>
        <a:lstStyle/>
        <a:p>
          <a:pPr latinLnBrk="1">
            <a:lnSpc>
              <a:spcPct val="100000"/>
            </a:lnSpc>
          </a:pPr>
          <a:endParaRPr lang="ko-KR" altLang="en-US"/>
        </a:p>
      </dgm:t>
    </dgm:pt>
    <dgm:pt modelId="{4D7A7FC3-D2D6-47F6-AA24-979A05BEEBCB}" type="sibTrans" cxnId="{7326C637-8B65-4830-B9C4-0A63F57717E9}">
      <dgm:prSet/>
      <dgm:spPr/>
      <dgm:t>
        <a:bodyPr/>
        <a:lstStyle/>
        <a:p>
          <a:pPr latinLnBrk="1">
            <a:lnSpc>
              <a:spcPct val="100000"/>
            </a:lnSpc>
          </a:pPr>
          <a:endParaRPr lang="ko-KR" altLang="en-US"/>
        </a:p>
      </dgm:t>
    </dgm:pt>
    <dgm:pt modelId="{6FC1D687-CE68-482E-91F8-6BE2122F8AD5}">
      <dgm:prSet/>
      <dgm:spPr/>
      <dgm:t>
        <a:bodyPr/>
        <a:lstStyle/>
        <a:p>
          <a:pPr rtl="0" latinLnBrk="1">
            <a:lnSpc>
              <a:spcPct val="100000"/>
            </a:lnSpc>
            <a:spcAft>
              <a:spcPts val="0"/>
            </a:spcAft>
          </a:pPr>
          <a:r>
            <a:rPr lang="ko-KR" b="1" dirty="0" smtClean="0"/>
            <a:t>추적검사</a:t>
          </a:r>
          <a:endParaRPr lang="en-US" altLang="ko-KR" b="1" dirty="0" smtClean="0"/>
        </a:p>
        <a:p>
          <a:pPr rtl="0" latinLnBrk="1">
            <a:lnSpc>
              <a:spcPct val="100000"/>
            </a:lnSpc>
            <a:spcAft>
              <a:spcPts val="0"/>
            </a:spcAft>
          </a:pPr>
          <a:r>
            <a:rPr lang="en-US" b="1" dirty="0" smtClean="0"/>
            <a:t>(follow-up </a:t>
          </a:r>
        </a:p>
        <a:p>
          <a:pPr rtl="0" latinLnBrk="1">
            <a:lnSpc>
              <a:spcPct val="100000"/>
            </a:lnSpc>
            <a:spcAft>
              <a:spcPts val="0"/>
            </a:spcAft>
          </a:pPr>
          <a:r>
            <a:rPr lang="en-US" b="1" dirty="0" smtClean="0"/>
            <a:t>imaging)</a:t>
          </a:r>
          <a:endParaRPr lang="ko-KR" dirty="0"/>
        </a:p>
      </dgm:t>
    </dgm:pt>
    <dgm:pt modelId="{B7CE3F6F-68DD-44FA-BD8F-A424237493AA}" type="parTrans" cxnId="{516578EE-3698-477A-93C2-29FC78F0F00A}">
      <dgm:prSet/>
      <dgm:spPr/>
      <dgm:t>
        <a:bodyPr/>
        <a:lstStyle/>
        <a:p>
          <a:pPr latinLnBrk="1">
            <a:lnSpc>
              <a:spcPct val="100000"/>
            </a:lnSpc>
          </a:pPr>
          <a:endParaRPr lang="ko-KR" altLang="en-US"/>
        </a:p>
      </dgm:t>
    </dgm:pt>
    <dgm:pt modelId="{4BFCFB23-A431-4E3A-8B7A-D42528700F29}" type="sibTrans" cxnId="{516578EE-3698-477A-93C2-29FC78F0F00A}">
      <dgm:prSet/>
      <dgm:spPr/>
      <dgm:t>
        <a:bodyPr/>
        <a:lstStyle/>
        <a:p>
          <a:pPr latinLnBrk="1">
            <a:lnSpc>
              <a:spcPct val="100000"/>
            </a:lnSpc>
          </a:pPr>
          <a:endParaRPr lang="ko-KR" altLang="en-US"/>
        </a:p>
      </dgm:t>
    </dgm:pt>
    <dgm:pt modelId="{637A7710-DD47-4BEE-A1B7-D274EF58A118}">
      <dgm:prSet/>
      <dgm:spPr/>
      <dgm:t>
        <a:bodyPr/>
        <a:lstStyle/>
        <a:p>
          <a:pPr rtl="0" latinLnBrk="1">
            <a:lnSpc>
              <a:spcPct val="100000"/>
            </a:lnSpc>
            <a:spcAft>
              <a:spcPts val="0"/>
            </a:spcAft>
          </a:pPr>
          <a:r>
            <a:rPr lang="ko-KR" b="1" dirty="0" smtClean="0"/>
            <a:t>중복검사</a:t>
          </a:r>
          <a:endParaRPr lang="en-US" altLang="ko-KR" b="1" dirty="0" smtClean="0"/>
        </a:p>
        <a:p>
          <a:pPr rtl="0" latinLnBrk="1">
            <a:lnSpc>
              <a:spcPct val="100000"/>
            </a:lnSpc>
            <a:spcAft>
              <a:spcPts val="0"/>
            </a:spcAft>
          </a:pPr>
          <a:r>
            <a:rPr lang="en-US" b="1" dirty="0" smtClean="0"/>
            <a:t>(duplicate </a:t>
          </a:r>
        </a:p>
        <a:p>
          <a:pPr rtl="0" latinLnBrk="1">
            <a:lnSpc>
              <a:spcPct val="100000"/>
            </a:lnSpc>
            <a:spcAft>
              <a:spcPts val="0"/>
            </a:spcAft>
          </a:pPr>
          <a:r>
            <a:rPr lang="en-US" b="1" dirty="0" smtClean="0"/>
            <a:t>imaging)</a:t>
          </a:r>
          <a:endParaRPr lang="ko-KR" dirty="0"/>
        </a:p>
      </dgm:t>
    </dgm:pt>
    <dgm:pt modelId="{E83AF32B-2F53-42BD-8C04-E10D4E847681}" type="parTrans" cxnId="{778F43DA-069B-4594-A4E0-4ED7EB5B383A}">
      <dgm:prSet/>
      <dgm:spPr/>
      <dgm:t>
        <a:bodyPr/>
        <a:lstStyle/>
        <a:p>
          <a:pPr latinLnBrk="1">
            <a:lnSpc>
              <a:spcPct val="100000"/>
            </a:lnSpc>
          </a:pPr>
          <a:endParaRPr lang="ko-KR" altLang="en-US"/>
        </a:p>
      </dgm:t>
    </dgm:pt>
    <dgm:pt modelId="{A12CB06E-70AF-49B0-97A5-5492A77681D1}" type="sibTrans" cxnId="{778F43DA-069B-4594-A4E0-4ED7EB5B383A}">
      <dgm:prSet/>
      <dgm:spPr/>
      <dgm:t>
        <a:bodyPr/>
        <a:lstStyle/>
        <a:p>
          <a:pPr latinLnBrk="1">
            <a:lnSpc>
              <a:spcPct val="100000"/>
            </a:lnSpc>
          </a:pPr>
          <a:endParaRPr lang="ko-KR" altLang="en-US"/>
        </a:p>
      </dgm:t>
    </dgm:pt>
    <dgm:pt modelId="{0FD66CD0-5ED9-4617-B498-158139342A08}">
      <dgm:prSet/>
      <dgm:spPr/>
      <dgm:t>
        <a:bodyPr/>
        <a:lstStyle/>
        <a:p>
          <a:pPr rtl="0" latinLnBrk="1">
            <a:lnSpc>
              <a:spcPct val="100000"/>
            </a:lnSpc>
            <a:spcAft>
              <a:spcPts val="0"/>
            </a:spcAft>
          </a:pPr>
          <a:r>
            <a:rPr lang="ko-KR" b="1" dirty="0" smtClean="0"/>
            <a:t>추가검사</a:t>
          </a:r>
          <a:endParaRPr lang="en-US" altLang="ko-KR" b="1" dirty="0" smtClean="0"/>
        </a:p>
        <a:p>
          <a:pPr rtl="0" latinLnBrk="1">
            <a:lnSpc>
              <a:spcPct val="100000"/>
            </a:lnSpc>
            <a:spcAft>
              <a:spcPts val="0"/>
            </a:spcAft>
          </a:pPr>
          <a:r>
            <a:rPr lang="en-US" b="1" dirty="0" smtClean="0"/>
            <a:t>(supplementary imaging)</a:t>
          </a:r>
          <a:endParaRPr lang="ko-KR" dirty="0"/>
        </a:p>
      </dgm:t>
    </dgm:pt>
    <dgm:pt modelId="{9F5FEFA3-429F-4E27-8F0C-7F6828CAE0BF}" type="parTrans" cxnId="{7EAF45CA-CABF-4121-A0AD-50EAD4A39312}">
      <dgm:prSet/>
      <dgm:spPr/>
      <dgm:t>
        <a:bodyPr/>
        <a:lstStyle/>
        <a:p>
          <a:pPr latinLnBrk="1">
            <a:lnSpc>
              <a:spcPct val="100000"/>
            </a:lnSpc>
          </a:pPr>
          <a:endParaRPr lang="ko-KR" altLang="en-US"/>
        </a:p>
      </dgm:t>
    </dgm:pt>
    <dgm:pt modelId="{F7D22A4A-5F41-4692-B0F3-326EA29170F9}" type="sibTrans" cxnId="{7EAF45CA-CABF-4121-A0AD-50EAD4A39312}">
      <dgm:prSet/>
      <dgm:spPr/>
      <dgm:t>
        <a:bodyPr/>
        <a:lstStyle/>
        <a:p>
          <a:pPr latinLnBrk="1">
            <a:lnSpc>
              <a:spcPct val="100000"/>
            </a:lnSpc>
          </a:pPr>
          <a:endParaRPr lang="ko-KR" altLang="en-US"/>
        </a:p>
      </dgm:t>
    </dgm:pt>
    <dgm:pt modelId="{8F61C8BE-2207-4DB8-A514-67227FDF8A98}" type="pres">
      <dgm:prSet presAssocID="{A11FCE00-9592-4DE2-93C2-9A3D4BE9F19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E99AAD2-185F-4B43-A431-DE067EDFBB2E}" type="pres">
      <dgm:prSet presAssocID="{A11FCE00-9592-4DE2-93C2-9A3D4BE9F191}" presName="diamond" presStyleLbl="bgShp" presStyleIdx="0" presStyleCnt="1" custLinFactNeighborX="-2" custLinFactNeighborY="1373"/>
      <dgm:spPr/>
    </dgm:pt>
    <dgm:pt modelId="{26EEDFD3-FBBB-449C-9A9C-C0184D25D00D}" type="pres">
      <dgm:prSet presAssocID="{A11FCE00-9592-4DE2-93C2-9A3D4BE9F19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C3B0EA-6E17-46CA-B98E-DCA79FC92D20}" type="pres">
      <dgm:prSet presAssocID="{A11FCE00-9592-4DE2-93C2-9A3D4BE9F19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A51465-26E8-475C-862D-5163F26D70BB}" type="pres">
      <dgm:prSet presAssocID="{A11FCE00-9592-4DE2-93C2-9A3D4BE9F19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4FBA23-DE16-47E7-AB22-8E802B3D8AA8}" type="pres">
      <dgm:prSet presAssocID="{A11FCE00-9592-4DE2-93C2-9A3D4BE9F19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F190895-A2BA-4CD3-8A61-2E806F4388BA}" type="presOf" srcId="{6FC1D687-CE68-482E-91F8-6BE2122F8AD5}" destId="{CFC3B0EA-6E17-46CA-B98E-DCA79FC92D20}" srcOrd="0" destOrd="0" presId="urn:microsoft.com/office/officeart/2005/8/layout/matrix3"/>
    <dgm:cxn modelId="{195126A5-BAB2-417F-B2E0-618D33D00392}" type="presOf" srcId="{1A56786F-E2F4-43E8-8768-BD3DFCAD3002}" destId="{26EEDFD3-FBBB-449C-9A9C-C0184D25D00D}" srcOrd="0" destOrd="0" presId="urn:microsoft.com/office/officeart/2005/8/layout/matrix3"/>
    <dgm:cxn modelId="{778F43DA-069B-4594-A4E0-4ED7EB5B383A}" srcId="{A11FCE00-9592-4DE2-93C2-9A3D4BE9F191}" destId="{637A7710-DD47-4BEE-A1B7-D274EF58A118}" srcOrd="2" destOrd="0" parTransId="{E83AF32B-2F53-42BD-8C04-E10D4E847681}" sibTransId="{A12CB06E-70AF-49B0-97A5-5492A77681D1}"/>
    <dgm:cxn modelId="{00895B00-AAF8-462A-AB49-F859212417FB}" type="presOf" srcId="{637A7710-DD47-4BEE-A1B7-D274EF58A118}" destId="{68A51465-26E8-475C-862D-5163F26D70BB}" srcOrd="0" destOrd="0" presId="urn:microsoft.com/office/officeart/2005/8/layout/matrix3"/>
    <dgm:cxn modelId="{516578EE-3698-477A-93C2-29FC78F0F00A}" srcId="{A11FCE00-9592-4DE2-93C2-9A3D4BE9F191}" destId="{6FC1D687-CE68-482E-91F8-6BE2122F8AD5}" srcOrd="1" destOrd="0" parTransId="{B7CE3F6F-68DD-44FA-BD8F-A424237493AA}" sibTransId="{4BFCFB23-A431-4E3A-8B7A-D42528700F29}"/>
    <dgm:cxn modelId="{8B5C7D5B-F7D7-4F74-A175-B18AF7536F4F}" type="presOf" srcId="{A11FCE00-9592-4DE2-93C2-9A3D4BE9F191}" destId="{8F61C8BE-2207-4DB8-A514-67227FDF8A98}" srcOrd="0" destOrd="0" presId="urn:microsoft.com/office/officeart/2005/8/layout/matrix3"/>
    <dgm:cxn modelId="{F8D2F094-B152-49A7-B41B-4849DC7C426F}" type="presOf" srcId="{0FD66CD0-5ED9-4617-B498-158139342A08}" destId="{224FBA23-DE16-47E7-AB22-8E802B3D8AA8}" srcOrd="0" destOrd="0" presId="urn:microsoft.com/office/officeart/2005/8/layout/matrix3"/>
    <dgm:cxn modelId="{7EAF45CA-CABF-4121-A0AD-50EAD4A39312}" srcId="{A11FCE00-9592-4DE2-93C2-9A3D4BE9F191}" destId="{0FD66CD0-5ED9-4617-B498-158139342A08}" srcOrd="3" destOrd="0" parTransId="{9F5FEFA3-429F-4E27-8F0C-7F6828CAE0BF}" sibTransId="{F7D22A4A-5F41-4692-B0F3-326EA29170F9}"/>
    <dgm:cxn modelId="{7326C637-8B65-4830-B9C4-0A63F57717E9}" srcId="{A11FCE00-9592-4DE2-93C2-9A3D4BE9F191}" destId="{1A56786F-E2F4-43E8-8768-BD3DFCAD3002}" srcOrd="0" destOrd="0" parTransId="{FF380DC7-A8B6-4055-8126-8127650989C5}" sibTransId="{4D7A7FC3-D2D6-47F6-AA24-979A05BEEBCB}"/>
    <dgm:cxn modelId="{D78B994C-7AC2-4830-B455-53FFB5477AE7}" type="presParOf" srcId="{8F61C8BE-2207-4DB8-A514-67227FDF8A98}" destId="{BE99AAD2-185F-4B43-A431-DE067EDFBB2E}" srcOrd="0" destOrd="0" presId="urn:microsoft.com/office/officeart/2005/8/layout/matrix3"/>
    <dgm:cxn modelId="{0255AC7F-34DB-4060-B2A8-7F8DA211F64D}" type="presParOf" srcId="{8F61C8BE-2207-4DB8-A514-67227FDF8A98}" destId="{26EEDFD3-FBBB-449C-9A9C-C0184D25D00D}" srcOrd="1" destOrd="0" presId="urn:microsoft.com/office/officeart/2005/8/layout/matrix3"/>
    <dgm:cxn modelId="{8DC38B06-FA51-437A-AD90-45906490720A}" type="presParOf" srcId="{8F61C8BE-2207-4DB8-A514-67227FDF8A98}" destId="{CFC3B0EA-6E17-46CA-B98E-DCA79FC92D20}" srcOrd="2" destOrd="0" presId="urn:microsoft.com/office/officeart/2005/8/layout/matrix3"/>
    <dgm:cxn modelId="{E93EAFFC-5A74-464B-A734-44382F3D5149}" type="presParOf" srcId="{8F61C8BE-2207-4DB8-A514-67227FDF8A98}" destId="{68A51465-26E8-475C-862D-5163F26D70BB}" srcOrd="3" destOrd="0" presId="urn:microsoft.com/office/officeart/2005/8/layout/matrix3"/>
    <dgm:cxn modelId="{3945CC36-CA3F-477F-89C6-8364A4B4879C}" type="presParOf" srcId="{8F61C8BE-2207-4DB8-A514-67227FDF8A98}" destId="{224FBA23-DE16-47E7-AB22-8E802B3D8AA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F4DE8-0BD3-428B-AC2F-D96BBBBF760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38DC7E4-3107-4573-905C-E8E58CB191E7}">
      <dgm:prSet/>
      <dgm:spPr/>
      <dgm:t>
        <a:bodyPr/>
        <a:lstStyle/>
        <a:p>
          <a:pPr rtl="0" latinLnBrk="1"/>
          <a:r>
            <a:rPr lang="ko-KR" b="1" dirty="0" smtClean="0"/>
            <a:t>무관검사</a:t>
          </a:r>
          <a:endParaRPr lang="ko-KR" dirty="0"/>
        </a:p>
      </dgm:t>
    </dgm:pt>
    <dgm:pt modelId="{260D3016-EBB8-4AC6-A27C-10B6E3A6B476}" type="parTrans" cxnId="{5D3B4A57-F076-4A27-B6C4-ACCD52599D64}">
      <dgm:prSet/>
      <dgm:spPr/>
      <dgm:t>
        <a:bodyPr/>
        <a:lstStyle/>
        <a:p>
          <a:pPr latinLnBrk="1"/>
          <a:endParaRPr lang="ko-KR" altLang="en-US"/>
        </a:p>
      </dgm:t>
    </dgm:pt>
    <dgm:pt modelId="{EA7ECF66-64ED-461C-B2AE-23C002E94C99}" type="sibTrans" cxnId="{5D3B4A57-F076-4A27-B6C4-ACCD52599D64}">
      <dgm:prSet/>
      <dgm:spPr/>
      <dgm:t>
        <a:bodyPr/>
        <a:lstStyle/>
        <a:p>
          <a:pPr latinLnBrk="1"/>
          <a:endParaRPr lang="ko-KR" altLang="en-US"/>
        </a:p>
      </dgm:t>
    </dgm:pt>
    <dgm:pt modelId="{6C0B3532-D745-49F2-B1F7-554DD97E3470}">
      <dgm:prSet/>
      <dgm:spPr/>
      <dgm:t>
        <a:bodyPr/>
        <a:lstStyle/>
        <a:p>
          <a:pPr rtl="0" latinLnBrk="1"/>
          <a:r>
            <a:rPr lang="ko-KR" b="1" dirty="0" smtClean="0"/>
            <a:t>추적검사</a:t>
          </a:r>
          <a:endParaRPr lang="ko-KR" dirty="0"/>
        </a:p>
      </dgm:t>
    </dgm:pt>
    <dgm:pt modelId="{045FE644-E8D4-427F-95C4-322FCA7933C1}" type="parTrans" cxnId="{10069697-B73D-4DD1-A016-16C499F247C3}">
      <dgm:prSet/>
      <dgm:spPr/>
      <dgm:t>
        <a:bodyPr/>
        <a:lstStyle/>
        <a:p>
          <a:pPr latinLnBrk="1"/>
          <a:endParaRPr lang="ko-KR" altLang="en-US"/>
        </a:p>
      </dgm:t>
    </dgm:pt>
    <dgm:pt modelId="{94901AFC-7623-47C9-AEFD-AE5AA36EB88B}" type="sibTrans" cxnId="{10069697-B73D-4DD1-A016-16C499F247C3}">
      <dgm:prSet/>
      <dgm:spPr/>
      <dgm:t>
        <a:bodyPr/>
        <a:lstStyle/>
        <a:p>
          <a:pPr latinLnBrk="1"/>
          <a:endParaRPr lang="ko-KR" altLang="en-US"/>
        </a:p>
      </dgm:t>
    </dgm:pt>
    <dgm:pt modelId="{5A69D740-B679-4839-B44F-80E8C7E56816}">
      <dgm:prSet/>
      <dgm:spPr/>
      <dgm:t>
        <a:bodyPr/>
        <a:lstStyle/>
        <a:p>
          <a:pPr rtl="0" latinLnBrk="1"/>
          <a:r>
            <a:rPr lang="ko-KR" b="1" dirty="0" smtClean="0"/>
            <a:t>중복검사</a:t>
          </a:r>
          <a:endParaRPr lang="ko-KR" dirty="0"/>
        </a:p>
      </dgm:t>
    </dgm:pt>
    <dgm:pt modelId="{7BA2B8FB-A25C-45A3-B1F9-EF7307D00C6B}" type="parTrans" cxnId="{C5092DE3-AD88-4E90-8D21-57FB8970EFB4}">
      <dgm:prSet/>
      <dgm:spPr/>
      <dgm:t>
        <a:bodyPr/>
        <a:lstStyle/>
        <a:p>
          <a:pPr latinLnBrk="1"/>
          <a:endParaRPr lang="ko-KR" altLang="en-US"/>
        </a:p>
      </dgm:t>
    </dgm:pt>
    <dgm:pt modelId="{DA4C8702-0A35-4065-91F7-B293BF8C69BE}" type="sibTrans" cxnId="{C5092DE3-AD88-4E90-8D21-57FB8970EFB4}">
      <dgm:prSet/>
      <dgm:spPr/>
      <dgm:t>
        <a:bodyPr/>
        <a:lstStyle/>
        <a:p>
          <a:pPr latinLnBrk="1"/>
          <a:endParaRPr lang="ko-KR" altLang="en-US"/>
        </a:p>
      </dgm:t>
    </dgm:pt>
    <dgm:pt modelId="{6DB5E5A4-FF8A-4605-96C7-2E2AB62F973B}">
      <dgm:prSet/>
      <dgm:spPr/>
      <dgm:t>
        <a:bodyPr/>
        <a:lstStyle/>
        <a:p>
          <a:pPr rtl="0" latinLnBrk="1"/>
          <a:r>
            <a:rPr lang="ko-KR" b="1" dirty="0" smtClean="0"/>
            <a:t>추가검사</a:t>
          </a:r>
          <a:endParaRPr lang="ko-KR" dirty="0"/>
        </a:p>
      </dgm:t>
    </dgm:pt>
    <dgm:pt modelId="{7EE41093-947E-4934-B665-385070ED33B8}" type="parTrans" cxnId="{2ECE8CDA-385C-4B4D-9951-3D0616FC92C7}">
      <dgm:prSet/>
      <dgm:spPr/>
      <dgm:t>
        <a:bodyPr/>
        <a:lstStyle/>
        <a:p>
          <a:pPr latinLnBrk="1"/>
          <a:endParaRPr lang="ko-KR" altLang="en-US"/>
        </a:p>
      </dgm:t>
    </dgm:pt>
    <dgm:pt modelId="{1C4D451F-16E5-42C0-8ECD-63BEC3F39422}" type="sibTrans" cxnId="{2ECE8CDA-385C-4B4D-9951-3D0616FC92C7}">
      <dgm:prSet/>
      <dgm:spPr/>
      <dgm:t>
        <a:bodyPr/>
        <a:lstStyle/>
        <a:p>
          <a:pPr latinLnBrk="1"/>
          <a:endParaRPr lang="ko-KR" altLang="en-US"/>
        </a:p>
      </dgm:t>
    </dgm:pt>
    <dgm:pt modelId="{F2F38DB1-A95B-4902-885C-209CA69CBBD8}">
      <dgm:prSet/>
      <dgm:spPr/>
      <dgm:t>
        <a:bodyPr/>
        <a:lstStyle/>
        <a:p>
          <a:pPr rtl="0" latinLnBrk="1"/>
          <a:r>
            <a:rPr lang="ko-KR" b="1" dirty="0" smtClean="0"/>
            <a:t> 원</a:t>
          </a:r>
          <a:r>
            <a:rPr lang="ko-KR" dirty="0" smtClean="0"/>
            <a:t> 검사를 시행한 목적과 관련 없는 다른 목적으로 시행한 재검사를 말한다</a:t>
          </a:r>
          <a:r>
            <a:rPr lang="en-US" dirty="0" smtClean="0"/>
            <a:t>.</a:t>
          </a:r>
          <a:endParaRPr lang="ko-KR" dirty="0"/>
        </a:p>
      </dgm:t>
    </dgm:pt>
    <dgm:pt modelId="{BDAFACA8-FBE8-4053-B6F4-FBF707673DDA}" type="parTrans" cxnId="{2F42A1F3-6317-4CD5-A9A5-5230BE1F335C}">
      <dgm:prSet/>
      <dgm:spPr/>
      <dgm:t>
        <a:bodyPr/>
        <a:lstStyle/>
        <a:p>
          <a:pPr latinLnBrk="1"/>
          <a:endParaRPr lang="ko-KR" altLang="en-US"/>
        </a:p>
      </dgm:t>
    </dgm:pt>
    <dgm:pt modelId="{8013DB06-8413-463C-999A-25FFA4A99E46}" type="sibTrans" cxnId="{2F42A1F3-6317-4CD5-A9A5-5230BE1F335C}">
      <dgm:prSet/>
      <dgm:spPr/>
      <dgm:t>
        <a:bodyPr/>
        <a:lstStyle/>
        <a:p>
          <a:pPr latinLnBrk="1"/>
          <a:endParaRPr lang="ko-KR" altLang="en-US"/>
        </a:p>
      </dgm:t>
    </dgm:pt>
    <dgm:pt modelId="{02F3FC1E-E85C-4FFB-8D86-D8D48E3D8EC8}">
      <dgm:prSet/>
      <dgm:spPr/>
      <dgm:t>
        <a:bodyPr/>
        <a:lstStyle/>
        <a:p>
          <a:pPr rtl="0" latinLnBrk="1"/>
          <a:r>
            <a:rPr lang="ko-KR" dirty="0" smtClean="0"/>
            <a:t>원 검사를 시행한 목적과 같은 질병에 대한 검사이지만 질병의 진행에 변화가 있다고 의사가 판단하거나 수술과 같은 치료개입 후 변화를 확인하기 위해 시행한 재검사를 말한다</a:t>
          </a:r>
          <a:r>
            <a:rPr lang="en-US" dirty="0" smtClean="0"/>
            <a:t>.</a:t>
          </a:r>
          <a:endParaRPr lang="ko-KR" dirty="0"/>
        </a:p>
      </dgm:t>
    </dgm:pt>
    <dgm:pt modelId="{A327990A-EC84-4511-A692-12356B68D865}" type="parTrans" cxnId="{B62399AC-7AA6-44A0-96EA-1676E5424418}">
      <dgm:prSet/>
      <dgm:spPr/>
      <dgm:t>
        <a:bodyPr/>
        <a:lstStyle/>
        <a:p>
          <a:pPr latinLnBrk="1"/>
          <a:endParaRPr lang="ko-KR" altLang="en-US"/>
        </a:p>
      </dgm:t>
    </dgm:pt>
    <dgm:pt modelId="{07169FAE-6C3E-499C-B882-84EFB1E7D5C8}" type="sibTrans" cxnId="{B62399AC-7AA6-44A0-96EA-1676E5424418}">
      <dgm:prSet/>
      <dgm:spPr/>
      <dgm:t>
        <a:bodyPr/>
        <a:lstStyle/>
        <a:p>
          <a:pPr latinLnBrk="1"/>
          <a:endParaRPr lang="ko-KR" altLang="en-US"/>
        </a:p>
      </dgm:t>
    </dgm:pt>
    <dgm:pt modelId="{14DDC4AA-A6F3-4B80-83BD-18312E18F12A}">
      <dgm:prSet/>
      <dgm:spPr/>
      <dgm:t>
        <a:bodyPr/>
        <a:lstStyle/>
        <a:p>
          <a:pPr rtl="0" latinLnBrk="1"/>
          <a:r>
            <a:rPr lang="ko-KR" dirty="0" smtClean="0"/>
            <a:t> ‘의도적 중복검사’와 ‘비의도적 중복검사’</a:t>
          </a:r>
          <a:r>
            <a:rPr lang="ko-KR" dirty="0" err="1" smtClean="0"/>
            <a:t>로</a:t>
          </a:r>
          <a:r>
            <a:rPr lang="ko-KR" dirty="0" smtClean="0"/>
            <a:t> 나눌 수 있다</a:t>
          </a:r>
          <a:r>
            <a:rPr lang="en-US" dirty="0" smtClean="0"/>
            <a:t>. </a:t>
          </a:r>
          <a:r>
            <a:rPr lang="ko-KR" dirty="0" smtClean="0"/>
            <a:t>이 중 원 검사를 볼 수 있으나 원 검사와 같은 목적으로 시행하는 검사를 의도적 중복검사라고 한다</a:t>
          </a:r>
          <a:r>
            <a:rPr lang="en-US" dirty="0" smtClean="0"/>
            <a:t>. </a:t>
          </a:r>
          <a:r>
            <a:rPr lang="ko-KR" dirty="0" smtClean="0"/>
            <a:t>의도적 중복검사는 허용 가능한 중복검사와 허용되지 않는 중복검사로 나눌 수 있으며 이 중 원 검사의 화질이 판독이 불가능할 정도로 나쁘거나 필요한 부위가 누락되는 등 원 검사 자체에 문제가 있는 경우 시행한 재검사를 ‘허용 가능한 중복검사’라고 정의하였다</a:t>
          </a:r>
          <a:r>
            <a:rPr lang="en-US" dirty="0" smtClean="0"/>
            <a:t>. </a:t>
          </a:r>
          <a:r>
            <a:rPr lang="ko-KR" dirty="0" smtClean="0"/>
            <a:t>그 외의 의도적 중복검사는 허용되지 않는 중복검사이다</a:t>
          </a:r>
          <a:r>
            <a:rPr lang="en-US" dirty="0" smtClean="0"/>
            <a:t>. </a:t>
          </a:r>
          <a:r>
            <a:rPr lang="ko-KR" dirty="0" smtClean="0"/>
            <a:t>이에 반해 원 검사가 있다는 사실을 인지하지 못하고 시행한 재검사는 비의도적 중복검사라고 하며 이는 본 연구의 시스템이 구축되면 저절로 해결할 수 있는 문제이다</a:t>
          </a:r>
          <a:r>
            <a:rPr lang="en-US" dirty="0" smtClean="0"/>
            <a:t>. </a:t>
          </a:r>
          <a:endParaRPr lang="ko-KR" dirty="0"/>
        </a:p>
      </dgm:t>
    </dgm:pt>
    <dgm:pt modelId="{AFBA98D3-1977-49FC-9899-AE6218743699}" type="parTrans" cxnId="{417DCEB2-8A70-47D7-9BBC-DF7164C90A34}">
      <dgm:prSet/>
      <dgm:spPr/>
      <dgm:t>
        <a:bodyPr/>
        <a:lstStyle/>
        <a:p>
          <a:pPr latinLnBrk="1"/>
          <a:endParaRPr lang="ko-KR" altLang="en-US"/>
        </a:p>
      </dgm:t>
    </dgm:pt>
    <dgm:pt modelId="{87EBD10B-4155-4ADD-9C86-6AD053CFF454}" type="sibTrans" cxnId="{417DCEB2-8A70-47D7-9BBC-DF7164C90A34}">
      <dgm:prSet/>
      <dgm:spPr/>
      <dgm:t>
        <a:bodyPr/>
        <a:lstStyle/>
        <a:p>
          <a:pPr latinLnBrk="1"/>
          <a:endParaRPr lang="ko-KR" altLang="en-US"/>
        </a:p>
      </dgm:t>
    </dgm:pt>
    <dgm:pt modelId="{4A8DB883-0A8F-4DA6-924B-6C6FAEB16F13}">
      <dgm:prSet/>
      <dgm:spPr/>
      <dgm:t>
        <a:bodyPr/>
        <a:lstStyle/>
        <a:p>
          <a:pPr rtl="0" latinLnBrk="1"/>
          <a:r>
            <a:rPr lang="ko-KR" smtClean="0"/>
            <a:t>원 </a:t>
          </a:r>
          <a:r>
            <a:rPr lang="ko-KR" dirty="0" smtClean="0"/>
            <a:t>검사를 시행한 목적과 같은 검사이지만 원 검사만으로 정확한 판단을 내리기 어려운 경우 시행한 재검사를 ‘필요한 추가검사’라고 말하고</a:t>
          </a:r>
          <a:r>
            <a:rPr lang="en-US" dirty="0" smtClean="0"/>
            <a:t>, </a:t>
          </a:r>
          <a:r>
            <a:rPr lang="ko-KR" dirty="0" smtClean="0"/>
            <a:t>이에 반해 추가검사를 통해 환자의 진단이 바뀌거나 치료방향이 바뀌지 않을 것이 예상되는데도 시행한 재검사를 ‘불필요한 추가검사’라고 말한다</a:t>
          </a:r>
          <a:r>
            <a:rPr lang="en-US" dirty="0" smtClean="0"/>
            <a:t>.</a:t>
          </a:r>
          <a:endParaRPr lang="ko-KR" dirty="0"/>
        </a:p>
      </dgm:t>
    </dgm:pt>
    <dgm:pt modelId="{F76ACDC6-1898-40C4-88B9-748AB9B4FB94}" type="parTrans" cxnId="{E48C8DF5-1510-485D-92FA-A43E9BDB5C16}">
      <dgm:prSet/>
      <dgm:spPr/>
      <dgm:t>
        <a:bodyPr/>
        <a:lstStyle/>
        <a:p>
          <a:pPr latinLnBrk="1"/>
          <a:endParaRPr lang="ko-KR" altLang="en-US"/>
        </a:p>
      </dgm:t>
    </dgm:pt>
    <dgm:pt modelId="{D4645DDC-2FFC-417A-9165-26CD197F179F}" type="sibTrans" cxnId="{E48C8DF5-1510-485D-92FA-A43E9BDB5C16}">
      <dgm:prSet/>
      <dgm:spPr/>
      <dgm:t>
        <a:bodyPr/>
        <a:lstStyle/>
        <a:p>
          <a:pPr latinLnBrk="1"/>
          <a:endParaRPr lang="ko-KR" altLang="en-US"/>
        </a:p>
      </dgm:t>
    </dgm:pt>
    <dgm:pt modelId="{DA0E10DA-B867-470C-B8F6-106830F749DD}" type="pres">
      <dgm:prSet presAssocID="{33AF4DE8-0BD3-428B-AC2F-D96BBBBF76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4E63462-5226-49FE-8F1D-0212B4B48337}" type="pres">
      <dgm:prSet presAssocID="{238DC7E4-3107-4573-905C-E8E58CB191E7}" presName="composite" presStyleCnt="0"/>
      <dgm:spPr/>
    </dgm:pt>
    <dgm:pt modelId="{FCF7818D-C821-43E9-AEB4-549A7781B9BB}" type="pres">
      <dgm:prSet presAssocID="{238DC7E4-3107-4573-905C-E8E58CB191E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75983A-A6F4-4B60-ACBA-5B1F7931A878}" type="pres">
      <dgm:prSet presAssocID="{238DC7E4-3107-4573-905C-E8E58CB191E7}" presName="descendantText" presStyleLbl="alignAcc1" presStyleIdx="0" presStyleCnt="4" custLinFactNeighborX="-146" custLinFactNeighborY="-35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8265C83-884A-48AE-B6A8-3137FD559ADD}" type="pres">
      <dgm:prSet presAssocID="{EA7ECF66-64ED-461C-B2AE-23C002E94C99}" presName="sp" presStyleCnt="0"/>
      <dgm:spPr/>
    </dgm:pt>
    <dgm:pt modelId="{ED583636-4716-4133-B82B-148FC365E661}" type="pres">
      <dgm:prSet presAssocID="{6C0B3532-D745-49F2-B1F7-554DD97E3470}" presName="composite" presStyleCnt="0"/>
      <dgm:spPr/>
    </dgm:pt>
    <dgm:pt modelId="{1850AADD-DF81-46DA-A153-5577716F1818}" type="pres">
      <dgm:prSet presAssocID="{6C0B3532-D745-49F2-B1F7-554DD97E347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F01EE0F-A0E4-40A6-A8AA-3D3EC582CC71}" type="pres">
      <dgm:prSet presAssocID="{6C0B3532-D745-49F2-B1F7-554DD97E347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540B48A-AF36-4B1E-8060-F76124A2565A}" type="pres">
      <dgm:prSet presAssocID="{94901AFC-7623-47C9-AEFD-AE5AA36EB88B}" presName="sp" presStyleCnt="0"/>
      <dgm:spPr/>
    </dgm:pt>
    <dgm:pt modelId="{6AC013B7-01ED-46E5-9553-A34C1E3F93C1}" type="pres">
      <dgm:prSet presAssocID="{5A69D740-B679-4839-B44F-80E8C7E56816}" presName="composite" presStyleCnt="0"/>
      <dgm:spPr/>
    </dgm:pt>
    <dgm:pt modelId="{A2501E5E-0E23-41E3-A08C-E9801DEA35E5}" type="pres">
      <dgm:prSet presAssocID="{5A69D740-B679-4839-B44F-80E8C7E5681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F0C3F6-FA31-4191-BB82-BE1C0E6F5205}" type="pres">
      <dgm:prSet presAssocID="{5A69D740-B679-4839-B44F-80E8C7E5681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FA963DD-7022-4D14-A6D8-5B7153047FA4}" type="pres">
      <dgm:prSet presAssocID="{DA4C8702-0A35-4065-91F7-B293BF8C69BE}" presName="sp" presStyleCnt="0"/>
      <dgm:spPr/>
    </dgm:pt>
    <dgm:pt modelId="{B4F6CDB9-D89B-4757-9A75-0273F1A8F3E8}" type="pres">
      <dgm:prSet presAssocID="{6DB5E5A4-FF8A-4605-96C7-2E2AB62F973B}" presName="composite" presStyleCnt="0"/>
      <dgm:spPr/>
    </dgm:pt>
    <dgm:pt modelId="{6C93B5D3-C657-461E-BEBA-E2C3BB085B15}" type="pres">
      <dgm:prSet presAssocID="{6DB5E5A4-FF8A-4605-96C7-2E2AB62F973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261BD8-C16A-4E77-A603-3382724A3F90}" type="pres">
      <dgm:prSet presAssocID="{6DB5E5A4-FF8A-4605-96C7-2E2AB62F973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D3B4A57-F076-4A27-B6C4-ACCD52599D64}" srcId="{33AF4DE8-0BD3-428B-AC2F-D96BBBBF7600}" destId="{238DC7E4-3107-4573-905C-E8E58CB191E7}" srcOrd="0" destOrd="0" parTransId="{260D3016-EBB8-4AC6-A27C-10B6E3A6B476}" sibTransId="{EA7ECF66-64ED-461C-B2AE-23C002E94C99}"/>
    <dgm:cxn modelId="{FEDE708F-91A5-4E44-9619-6FD29A20116E}" type="presOf" srcId="{02F3FC1E-E85C-4FFB-8D86-D8D48E3D8EC8}" destId="{4F01EE0F-A0E4-40A6-A8AA-3D3EC582CC71}" srcOrd="0" destOrd="0" presId="urn:microsoft.com/office/officeart/2005/8/layout/chevron2"/>
    <dgm:cxn modelId="{417DCEB2-8A70-47D7-9BBC-DF7164C90A34}" srcId="{5A69D740-B679-4839-B44F-80E8C7E56816}" destId="{14DDC4AA-A6F3-4B80-83BD-18312E18F12A}" srcOrd="0" destOrd="0" parTransId="{AFBA98D3-1977-49FC-9899-AE6218743699}" sibTransId="{87EBD10B-4155-4ADD-9C86-6AD053CFF454}"/>
    <dgm:cxn modelId="{B62399AC-7AA6-44A0-96EA-1676E5424418}" srcId="{6C0B3532-D745-49F2-B1F7-554DD97E3470}" destId="{02F3FC1E-E85C-4FFB-8D86-D8D48E3D8EC8}" srcOrd="0" destOrd="0" parTransId="{A327990A-EC84-4511-A692-12356B68D865}" sibTransId="{07169FAE-6C3E-499C-B882-84EFB1E7D5C8}"/>
    <dgm:cxn modelId="{BC044815-B67E-44C1-A762-F04D7A493384}" type="presOf" srcId="{33AF4DE8-0BD3-428B-AC2F-D96BBBBF7600}" destId="{DA0E10DA-B867-470C-B8F6-106830F749DD}" srcOrd="0" destOrd="0" presId="urn:microsoft.com/office/officeart/2005/8/layout/chevron2"/>
    <dgm:cxn modelId="{B786BC8D-4122-404A-B1BF-E211EBF45982}" type="presOf" srcId="{14DDC4AA-A6F3-4B80-83BD-18312E18F12A}" destId="{82F0C3F6-FA31-4191-BB82-BE1C0E6F5205}" srcOrd="0" destOrd="0" presId="urn:microsoft.com/office/officeart/2005/8/layout/chevron2"/>
    <dgm:cxn modelId="{2ECE8CDA-385C-4B4D-9951-3D0616FC92C7}" srcId="{33AF4DE8-0BD3-428B-AC2F-D96BBBBF7600}" destId="{6DB5E5A4-FF8A-4605-96C7-2E2AB62F973B}" srcOrd="3" destOrd="0" parTransId="{7EE41093-947E-4934-B665-385070ED33B8}" sibTransId="{1C4D451F-16E5-42C0-8ECD-63BEC3F39422}"/>
    <dgm:cxn modelId="{10069697-B73D-4DD1-A016-16C499F247C3}" srcId="{33AF4DE8-0BD3-428B-AC2F-D96BBBBF7600}" destId="{6C0B3532-D745-49F2-B1F7-554DD97E3470}" srcOrd="1" destOrd="0" parTransId="{045FE644-E8D4-427F-95C4-322FCA7933C1}" sibTransId="{94901AFC-7623-47C9-AEFD-AE5AA36EB88B}"/>
    <dgm:cxn modelId="{6043EED2-DFF7-48AA-B8A2-44F41262216B}" type="presOf" srcId="{6C0B3532-D745-49F2-B1F7-554DD97E3470}" destId="{1850AADD-DF81-46DA-A153-5577716F1818}" srcOrd="0" destOrd="0" presId="urn:microsoft.com/office/officeart/2005/8/layout/chevron2"/>
    <dgm:cxn modelId="{AFD03F14-0A31-493E-B09A-4B443E06969F}" type="presOf" srcId="{4A8DB883-0A8F-4DA6-924B-6C6FAEB16F13}" destId="{D4261BD8-C16A-4E77-A603-3382724A3F90}" srcOrd="0" destOrd="0" presId="urn:microsoft.com/office/officeart/2005/8/layout/chevron2"/>
    <dgm:cxn modelId="{7BE92B54-ACD5-4536-9475-EB3E23C891D9}" type="presOf" srcId="{5A69D740-B679-4839-B44F-80E8C7E56816}" destId="{A2501E5E-0E23-41E3-A08C-E9801DEA35E5}" srcOrd="0" destOrd="0" presId="urn:microsoft.com/office/officeart/2005/8/layout/chevron2"/>
    <dgm:cxn modelId="{E48C8DF5-1510-485D-92FA-A43E9BDB5C16}" srcId="{6DB5E5A4-FF8A-4605-96C7-2E2AB62F973B}" destId="{4A8DB883-0A8F-4DA6-924B-6C6FAEB16F13}" srcOrd="0" destOrd="0" parTransId="{F76ACDC6-1898-40C4-88B9-748AB9B4FB94}" sibTransId="{D4645DDC-2FFC-417A-9165-26CD197F179F}"/>
    <dgm:cxn modelId="{5A00F8C1-D8B6-4F4C-81C0-36C985C5F23F}" type="presOf" srcId="{6DB5E5A4-FF8A-4605-96C7-2E2AB62F973B}" destId="{6C93B5D3-C657-461E-BEBA-E2C3BB085B15}" srcOrd="0" destOrd="0" presId="urn:microsoft.com/office/officeart/2005/8/layout/chevron2"/>
    <dgm:cxn modelId="{2F42A1F3-6317-4CD5-A9A5-5230BE1F335C}" srcId="{238DC7E4-3107-4573-905C-E8E58CB191E7}" destId="{F2F38DB1-A95B-4902-885C-209CA69CBBD8}" srcOrd="0" destOrd="0" parTransId="{BDAFACA8-FBE8-4053-B6F4-FBF707673DDA}" sibTransId="{8013DB06-8413-463C-999A-25FFA4A99E46}"/>
    <dgm:cxn modelId="{9BD25F63-05A9-48F4-AEAE-7DE9258018E4}" type="presOf" srcId="{F2F38DB1-A95B-4902-885C-209CA69CBBD8}" destId="{7E75983A-A6F4-4B60-ACBA-5B1F7931A878}" srcOrd="0" destOrd="0" presId="urn:microsoft.com/office/officeart/2005/8/layout/chevron2"/>
    <dgm:cxn modelId="{C5092DE3-AD88-4E90-8D21-57FB8970EFB4}" srcId="{33AF4DE8-0BD3-428B-AC2F-D96BBBBF7600}" destId="{5A69D740-B679-4839-B44F-80E8C7E56816}" srcOrd="2" destOrd="0" parTransId="{7BA2B8FB-A25C-45A3-B1F9-EF7307D00C6B}" sibTransId="{DA4C8702-0A35-4065-91F7-B293BF8C69BE}"/>
    <dgm:cxn modelId="{34410C99-66E8-4082-BF87-C68F1D61E1C6}" type="presOf" srcId="{238DC7E4-3107-4573-905C-E8E58CB191E7}" destId="{FCF7818D-C821-43E9-AEB4-549A7781B9BB}" srcOrd="0" destOrd="0" presId="urn:microsoft.com/office/officeart/2005/8/layout/chevron2"/>
    <dgm:cxn modelId="{C5B213B4-2EB4-4A2C-9CE0-165CB57D4611}" type="presParOf" srcId="{DA0E10DA-B867-470C-B8F6-106830F749DD}" destId="{C4E63462-5226-49FE-8F1D-0212B4B48337}" srcOrd="0" destOrd="0" presId="urn:microsoft.com/office/officeart/2005/8/layout/chevron2"/>
    <dgm:cxn modelId="{F8029BB2-35D0-41FE-8D92-123D5F9CAF61}" type="presParOf" srcId="{C4E63462-5226-49FE-8F1D-0212B4B48337}" destId="{FCF7818D-C821-43E9-AEB4-549A7781B9BB}" srcOrd="0" destOrd="0" presId="urn:microsoft.com/office/officeart/2005/8/layout/chevron2"/>
    <dgm:cxn modelId="{61956653-EED7-435D-B6A3-94FF64C0A3BE}" type="presParOf" srcId="{C4E63462-5226-49FE-8F1D-0212B4B48337}" destId="{7E75983A-A6F4-4B60-ACBA-5B1F7931A878}" srcOrd="1" destOrd="0" presId="urn:microsoft.com/office/officeart/2005/8/layout/chevron2"/>
    <dgm:cxn modelId="{43DC82DC-DFAB-4E5A-9931-21C94E4C7F61}" type="presParOf" srcId="{DA0E10DA-B867-470C-B8F6-106830F749DD}" destId="{18265C83-884A-48AE-B6A8-3137FD559ADD}" srcOrd="1" destOrd="0" presId="urn:microsoft.com/office/officeart/2005/8/layout/chevron2"/>
    <dgm:cxn modelId="{D2288AB3-0C93-4A1B-B681-06966539D339}" type="presParOf" srcId="{DA0E10DA-B867-470C-B8F6-106830F749DD}" destId="{ED583636-4716-4133-B82B-148FC365E661}" srcOrd="2" destOrd="0" presId="urn:microsoft.com/office/officeart/2005/8/layout/chevron2"/>
    <dgm:cxn modelId="{DAC908D5-3615-4ED8-9FE9-3FEC9A0657C6}" type="presParOf" srcId="{ED583636-4716-4133-B82B-148FC365E661}" destId="{1850AADD-DF81-46DA-A153-5577716F1818}" srcOrd="0" destOrd="0" presId="urn:microsoft.com/office/officeart/2005/8/layout/chevron2"/>
    <dgm:cxn modelId="{2A697B2A-54D5-49E1-BA2B-CCAC77C2ED0C}" type="presParOf" srcId="{ED583636-4716-4133-B82B-148FC365E661}" destId="{4F01EE0F-A0E4-40A6-A8AA-3D3EC582CC71}" srcOrd="1" destOrd="0" presId="urn:microsoft.com/office/officeart/2005/8/layout/chevron2"/>
    <dgm:cxn modelId="{F28D799E-924B-4C27-8B75-8FEAF70F1746}" type="presParOf" srcId="{DA0E10DA-B867-470C-B8F6-106830F749DD}" destId="{8540B48A-AF36-4B1E-8060-F76124A2565A}" srcOrd="3" destOrd="0" presId="urn:microsoft.com/office/officeart/2005/8/layout/chevron2"/>
    <dgm:cxn modelId="{9E9C75C6-107D-4E8D-A863-8CD86A8EA2DF}" type="presParOf" srcId="{DA0E10DA-B867-470C-B8F6-106830F749DD}" destId="{6AC013B7-01ED-46E5-9553-A34C1E3F93C1}" srcOrd="4" destOrd="0" presId="urn:microsoft.com/office/officeart/2005/8/layout/chevron2"/>
    <dgm:cxn modelId="{9225E306-AF42-40E4-8C1B-BE3AF5CEDD7F}" type="presParOf" srcId="{6AC013B7-01ED-46E5-9553-A34C1E3F93C1}" destId="{A2501E5E-0E23-41E3-A08C-E9801DEA35E5}" srcOrd="0" destOrd="0" presId="urn:microsoft.com/office/officeart/2005/8/layout/chevron2"/>
    <dgm:cxn modelId="{2F0CE081-82A7-40D1-9114-91DB29015005}" type="presParOf" srcId="{6AC013B7-01ED-46E5-9553-A34C1E3F93C1}" destId="{82F0C3F6-FA31-4191-BB82-BE1C0E6F5205}" srcOrd="1" destOrd="0" presId="urn:microsoft.com/office/officeart/2005/8/layout/chevron2"/>
    <dgm:cxn modelId="{174828BD-4119-4D43-9B75-FFB524931873}" type="presParOf" srcId="{DA0E10DA-B867-470C-B8F6-106830F749DD}" destId="{4FA963DD-7022-4D14-A6D8-5B7153047FA4}" srcOrd="5" destOrd="0" presId="urn:microsoft.com/office/officeart/2005/8/layout/chevron2"/>
    <dgm:cxn modelId="{4AADF0BE-F5DF-4D60-A9F5-986F95E22F49}" type="presParOf" srcId="{DA0E10DA-B867-470C-B8F6-106830F749DD}" destId="{B4F6CDB9-D89B-4757-9A75-0273F1A8F3E8}" srcOrd="6" destOrd="0" presId="urn:microsoft.com/office/officeart/2005/8/layout/chevron2"/>
    <dgm:cxn modelId="{BD657218-BCCD-4393-AD81-A300C89DA07B}" type="presParOf" srcId="{B4F6CDB9-D89B-4757-9A75-0273F1A8F3E8}" destId="{6C93B5D3-C657-461E-BEBA-E2C3BB085B15}" srcOrd="0" destOrd="0" presId="urn:microsoft.com/office/officeart/2005/8/layout/chevron2"/>
    <dgm:cxn modelId="{21CE10DF-2908-4ED0-9881-CEDC67D6091E}" type="presParOf" srcId="{B4F6CDB9-D89B-4757-9A75-0273F1A8F3E8}" destId="{D4261BD8-C16A-4E77-A603-3382724A3F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9AAD2-185F-4B43-A431-DE067EDFBB2E}">
      <dsp:nvSpPr>
        <dsp:cNvPr id="0" name=""/>
        <dsp:cNvSpPr/>
      </dsp:nvSpPr>
      <dsp:spPr>
        <a:xfrm>
          <a:off x="658423" y="0"/>
          <a:ext cx="4525963" cy="4525963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EDFD3-FBBB-449C-9A9C-C0184D25D00D}">
      <dsp:nvSpPr>
        <dsp:cNvPr id="0" name=""/>
        <dsp:cNvSpPr/>
      </dsp:nvSpPr>
      <dsp:spPr>
        <a:xfrm>
          <a:off x="1088480" y="429966"/>
          <a:ext cx="1765125" cy="17651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o-KR" sz="1800" b="1" kern="1200" dirty="0" smtClean="0"/>
            <a:t>무관검사</a:t>
          </a:r>
          <a:endParaRPr lang="en-US" altLang="ko-KR" sz="1800" b="1" kern="1200" dirty="0" smtClean="0"/>
        </a:p>
        <a:p>
          <a:pPr lvl="0" algn="ctr" defTabSz="800100" rtl="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(unrelated </a:t>
          </a:r>
        </a:p>
        <a:p>
          <a:pPr lvl="0" algn="ctr" defTabSz="800100" rtl="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imaging)</a:t>
          </a:r>
          <a:endParaRPr lang="ko-KR" sz="1800" kern="1200" dirty="0"/>
        </a:p>
      </dsp:txBody>
      <dsp:txXfrm>
        <a:off x="1174646" y="516132"/>
        <a:ext cx="1592793" cy="1592793"/>
      </dsp:txXfrm>
    </dsp:sp>
    <dsp:sp modelId="{CFC3B0EA-6E17-46CA-B98E-DCA79FC92D20}">
      <dsp:nvSpPr>
        <dsp:cNvPr id="0" name=""/>
        <dsp:cNvSpPr/>
      </dsp:nvSpPr>
      <dsp:spPr>
        <a:xfrm>
          <a:off x="2989385" y="429966"/>
          <a:ext cx="1765125" cy="1765125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o-KR" sz="1800" b="1" kern="1200" dirty="0" smtClean="0"/>
            <a:t>추적검사</a:t>
          </a:r>
          <a:endParaRPr lang="en-US" altLang="ko-KR" sz="1800" b="1" kern="1200" dirty="0" smtClean="0"/>
        </a:p>
        <a:p>
          <a:pPr lvl="0" algn="ctr" defTabSz="800100" rtl="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(follow-up </a:t>
          </a:r>
        </a:p>
        <a:p>
          <a:pPr lvl="0" algn="ctr" defTabSz="800100" rtl="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imaging)</a:t>
          </a:r>
          <a:endParaRPr lang="ko-KR" sz="1800" kern="1200" dirty="0"/>
        </a:p>
      </dsp:txBody>
      <dsp:txXfrm>
        <a:off x="3075551" y="516132"/>
        <a:ext cx="1592793" cy="1592793"/>
      </dsp:txXfrm>
    </dsp:sp>
    <dsp:sp modelId="{68A51465-26E8-475C-862D-5163F26D70BB}">
      <dsp:nvSpPr>
        <dsp:cNvPr id="0" name=""/>
        <dsp:cNvSpPr/>
      </dsp:nvSpPr>
      <dsp:spPr>
        <a:xfrm>
          <a:off x="1088480" y="2330870"/>
          <a:ext cx="1765125" cy="1765125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o-KR" sz="1800" b="1" kern="1200" dirty="0" smtClean="0"/>
            <a:t>중복검사</a:t>
          </a:r>
          <a:endParaRPr lang="en-US" altLang="ko-KR" sz="1800" b="1" kern="1200" dirty="0" smtClean="0"/>
        </a:p>
        <a:p>
          <a:pPr lvl="0" algn="ctr" defTabSz="800100" rtl="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(duplicate </a:t>
          </a:r>
        </a:p>
        <a:p>
          <a:pPr lvl="0" algn="ctr" defTabSz="800100" rtl="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imaging)</a:t>
          </a:r>
          <a:endParaRPr lang="ko-KR" sz="1800" kern="1200" dirty="0"/>
        </a:p>
      </dsp:txBody>
      <dsp:txXfrm>
        <a:off x="1174646" y="2417036"/>
        <a:ext cx="1592793" cy="1592793"/>
      </dsp:txXfrm>
    </dsp:sp>
    <dsp:sp modelId="{224FBA23-DE16-47E7-AB22-8E802B3D8AA8}">
      <dsp:nvSpPr>
        <dsp:cNvPr id="0" name=""/>
        <dsp:cNvSpPr/>
      </dsp:nvSpPr>
      <dsp:spPr>
        <a:xfrm>
          <a:off x="2989385" y="2330870"/>
          <a:ext cx="1765125" cy="176512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o-KR" sz="1800" b="1" kern="1200" dirty="0" smtClean="0"/>
            <a:t>추가검사</a:t>
          </a:r>
          <a:endParaRPr lang="en-US" altLang="ko-KR" sz="1800" b="1" kern="1200" dirty="0" smtClean="0"/>
        </a:p>
        <a:p>
          <a:pPr lvl="0" algn="ctr" defTabSz="800100" rtl="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(supplementary imaging)</a:t>
          </a:r>
          <a:endParaRPr lang="ko-KR" sz="1800" kern="1200" dirty="0"/>
        </a:p>
      </dsp:txBody>
      <dsp:txXfrm>
        <a:off x="3075551" y="2417036"/>
        <a:ext cx="1592793" cy="1592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7818D-C821-43E9-AEB4-549A7781B9BB}">
      <dsp:nvSpPr>
        <dsp:cNvPr id="0" name=""/>
        <dsp:cNvSpPr/>
      </dsp:nvSpPr>
      <dsp:spPr>
        <a:xfrm rot="5400000">
          <a:off x="-241202" y="244934"/>
          <a:ext cx="1608019" cy="11256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100" b="1" kern="1200" dirty="0" smtClean="0"/>
            <a:t>무관검사</a:t>
          </a:r>
          <a:endParaRPr lang="ko-KR" sz="2100" kern="1200" dirty="0"/>
        </a:p>
      </dsp:txBody>
      <dsp:txXfrm rot="-5400000">
        <a:off x="2" y="566538"/>
        <a:ext cx="1125613" cy="482406"/>
      </dsp:txXfrm>
    </dsp:sp>
    <dsp:sp modelId="{7E75983A-A6F4-4B60-ACBA-5B1F7931A878}">
      <dsp:nvSpPr>
        <dsp:cNvPr id="0" name=""/>
        <dsp:cNvSpPr/>
      </dsp:nvSpPr>
      <dsp:spPr>
        <a:xfrm rot="5400000">
          <a:off x="4144628" y="-3029386"/>
          <a:ext cx="1045212" cy="71039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900" b="1" kern="1200" dirty="0" smtClean="0"/>
            <a:t> 원</a:t>
          </a:r>
          <a:r>
            <a:rPr lang="ko-KR" sz="900" kern="1200" dirty="0" smtClean="0"/>
            <a:t> 검사를 시행한 목적과 관련 없는 다른 목적으로 시행한 재검사를 말한다</a:t>
          </a:r>
          <a:r>
            <a:rPr lang="en-US" sz="900" kern="1200" dirty="0" smtClean="0"/>
            <a:t>.</a:t>
          </a:r>
          <a:endParaRPr lang="ko-KR" sz="900" kern="1200" dirty="0"/>
        </a:p>
      </dsp:txBody>
      <dsp:txXfrm rot="-5400000">
        <a:off x="1115242" y="51023"/>
        <a:ext cx="7052963" cy="943166"/>
      </dsp:txXfrm>
    </dsp:sp>
    <dsp:sp modelId="{1850AADD-DF81-46DA-A153-5577716F1818}">
      <dsp:nvSpPr>
        <dsp:cNvPr id="0" name=""/>
        <dsp:cNvSpPr/>
      </dsp:nvSpPr>
      <dsp:spPr>
        <a:xfrm rot="5400000">
          <a:off x="-241202" y="1709617"/>
          <a:ext cx="1608019" cy="11256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100" b="1" kern="1200" dirty="0" smtClean="0"/>
            <a:t>추적검사</a:t>
          </a:r>
          <a:endParaRPr lang="ko-KR" sz="2100" kern="1200" dirty="0"/>
        </a:p>
      </dsp:txBody>
      <dsp:txXfrm rot="-5400000">
        <a:off x="2" y="2031221"/>
        <a:ext cx="1125613" cy="482406"/>
      </dsp:txXfrm>
    </dsp:sp>
    <dsp:sp modelId="{4F01EE0F-A0E4-40A6-A8AA-3D3EC582CC71}">
      <dsp:nvSpPr>
        <dsp:cNvPr id="0" name=""/>
        <dsp:cNvSpPr/>
      </dsp:nvSpPr>
      <dsp:spPr>
        <a:xfrm rot="5400000">
          <a:off x="4155000" y="-1560972"/>
          <a:ext cx="1045212" cy="71039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900" kern="1200" dirty="0" smtClean="0"/>
            <a:t>원 검사를 시행한 목적과 같은 질병에 대한 검사이지만 질병의 진행에 변화가 있다고 의사가 판단하거나 수술과 같은 치료개입 후 변화를 확인하기 위해 시행한 재검사를 말한다</a:t>
          </a:r>
          <a:r>
            <a:rPr lang="en-US" sz="900" kern="1200" dirty="0" smtClean="0"/>
            <a:t>.</a:t>
          </a:r>
          <a:endParaRPr lang="ko-KR" sz="900" kern="1200" dirty="0"/>
        </a:p>
      </dsp:txBody>
      <dsp:txXfrm rot="-5400000">
        <a:off x="1125614" y="1519437"/>
        <a:ext cx="7052963" cy="943166"/>
      </dsp:txXfrm>
    </dsp:sp>
    <dsp:sp modelId="{A2501E5E-0E23-41E3-A08C-E9801DEA35E5}">
      <dsp:nvSpPr>
        <dsp:cNvPr id="0" name=""/>
        <dsp:cNvSpPr/>
      </dsp:nvSpPr>
      <dsp:spPr>
        <a:xfrm rot="5400000">
          <a:off x="-241202" y="3174300"/>
          <a:ext cx="1608019" cy="11256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100" b="1" kern="1200" dirty="0" smtClean="0"/>
            <a:t>중복검사</a:t>
          </a:r>
          <a:endParaRPr lang="ko-KR" sz="2100" kern="1200" dirty="0"/>
        </a:p>
      </dsp:txBody>
      <dsp:txXfrm rot="-5400000">
        <a:off x="2" y="3495904"/>
        <a:ext cx="1125613" cy="482406"/>
      </dsp:txXfrm>
    </dsp:sp>
    <dsp:sp modelId="{82F0C3F6-FA31-4191-BB82-BE1C0E6F5205}">
      <dsp:nvSpPr>
        <dsp:cNvPr id="0" name=""/>
        <dsp:cNvSpPr/>
      </dsp:nvSpPr>
      <dsp:spPr>
        <a:xfrm rot="5400000">
          <a:off x="4155000" y="-96289"/>
          <a:ext cx="1045212" cy="71039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900" kern="1200" dirty="0" smtClean="0"/>
            <a:t> ‘의도적 중복검사’와 ‘비의도적 중복검사’</a:t>
          </a:r>
          <a:r>
            <a:rPr lang="ko-KR" sz="900" kern="1200" dirty="0" err="1" smtClean="0"/>
            <a:t>로</a:t>
          </a:r>
          <a:r>
            <a:rPr lang="ko-KR" sz="900" kern="1200" dirty="0" smtClean="0"/>
            <a:t> 나눌 수 있다</a:t>
          </a:r>
          <a:r>
            <a:rPr lang="en-US" sz="900" kern="1200" dirty="0" smtClean="0"/>
            <a:t>. </a:t>
          </a:r>
          <a:r>
            <a:rPr lang="ko-KR" sz="900" kern="1200" dirty="0" smtClean="0"/>
            <a:t>이 중 원 검사를 볼 수 있으나 원 검사와 같은 목적으로 시행하는 검사를 의도적 중복검사라고 한다</a:t>
          </a:r>
          <a:r>
            <a:rPr lang="en-US" sz="900" kern="1200" dirty="0" smtClean="0"/>
            <a:t>. </a:t>
          </a:r>
          <a:r>
            <a:rPr lang="ko-KR" sz="900" kern="1200" dirty="0" smtClean="0"/>
            <a:t>의도적 중복검사는 허용 가능한 중복검사와 허용되지 않는 중복검사로 나눌 수 있으며 이 중 원 검사의 화질이 판독이 불가능할 정도로 나쁘거나 필요한 부위가 누락되는 등 원 검사 자체에 문제가 있는 경우 시행한 재검사를 ‘허용 가능한 중복검사’라고 정의하였다</a:t>
          </a:r>
          <a:r>
            <a:rPr lang="en-US" sz="900" kern="1200" dirty="0" smtClean="0"/>
            <a:t>. </a:t>
          </a:r>
          <a:r>
            <a:rPr lang="ko-KR" sz="900" kern="1200" dirty="0" smtClean="0"/>
            <a:t>그 외의 의도적 중복검사는 허용되지 않는 중복검사이다</a:t>
          </a:r>
          <a:r>
            <a:rPr lang="en-US" sz="900" kern="1200" dirty="0" smtClean="0"/>
            <a:t>. </a:t>
          </a:r>
          <a:r>
            <a:rPr lang="ko-KR" sz="900" kern="1200" dirty="0" smtClean="0"/>
            <a:t>이에 반해 원 검사가 있다는 사실을 인지하지 못하고 시행한 재검사는 비의도적 중복검사라고 하며 이는 본 연구의 시스템이 구축되면 저절로 해결할 수 있는 문제이다</a:t>
          </a:r>
          <a:r>
            <a:rPr lang="en-US" sz="900" kern="1200" dirty="0" smtClean="0"/>
            <a:t>. </a:t>
          </a:r>
          <a:endParaRPr lang="ko-KR" sz="900" kern="1200" dirty="0"/>
        </a:p>
      </dsp:txBody>
      <dsp:txXfrm rot="-5400000">
        <a:off x="1125614" y="2984120"/>
        <a:ext cx="7052963" cy="943166"/>
      </dsp:txXfrm>
    </dsp:sp>
    <dsp:sp modelId="{6C93B5D3-C657-461E-BEBA-E2C3BB085B15}">
      <dsp:nvSpPr>
        <dsp:cNvPr id="0" name=""/>
        <dsp:cNvSpPr/>
      </dsp:nvSpPr>
      <dsp:spPr>
        <a:xfrm rot="5400000">
          <a:off x="-241202" y="4638983"/>
          <a:ext cx="1608019" cy="11256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100" b="1" kern="1200" dirty="0" smtClean="0"/>
            <a:t>추가검사</a:t>
          </a:r>
          <a:endParaRPr lang="ko-KR" sz="2100" kern="1200" dirty="0"/>
        </a:p>
      </dsp:txBody>
      <dsp:txXfrm rot="-5400000">
        <a:off x="2" y="4960587"/>
        <a:ext cx="1125613" cy="482406"/>
      </dsp:txXfrm>
    </dsp:sp>
    <dsp:sp modelId="{D4261BD8-C16A-4E77-A603-3382724A3F90}">
      <dsp:nvSpPr>
        <dsp:cNvPr id="0" name=""/>
        <dsp:cNvSpPr/>
      </dsp:nvSpPr>
      <dsp:spPr>
        <a:xfrm rot="5400000">
          <a:off x="4155000" y="1368393"/>
          <a:ext cx="1045212" cy="71039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900" kern="1200" smtClean="0"/>
            <a:t>원 </a:t>
          </a:r>
          <a:r>
            <a:rPr lang="ko-KR" sz="900" kern="1200" dirty="0" smtClean="0"/>
            <a:t>검사를 시행한 목적과 같은 검사이지만 원 검사만으로 정확한 판단을 내리기 어려운 경우 시행한 재검사를 ‘필요한 추가검사’라고 말하고</a:t>
          </a:r>
          <a:r>
            <a:rPr lang="en-US" sz="900" kern="1200" dirty="0" smtClean="0"/>
            <a:t>, </a:t>
          </a:r>
          <a:r>
            <a:rPr lang="ko-KR" sz="900" kern="1200" dirty="0" smtClean="0"/>
            <a:t>이에 반해 추가검사를 통해 환자의 진단이 바뀌거나 치료방향이 바뀌지 않을 것이 예상되는데도 시행한 재검사를 ‘불필요한 추가검사’라고 말한다</a:t>
          </a:r>
          <a:r>
            <a:rPr lang="en-US" sz="900" kern="1200" dirty="0" smtClean="0"/>
            <a:t>.</a:t>
          </a:r>
          <a:endParaRPr lang="ko-KR" sz="900" kern="1200" dirty="0"/>
        </a:p>
      </dsp:txBody>
      <dsp:txXfrm rot="-5400000">
        <a:off x="1125614" y="4448803"/>
        <a:ext cx="7052963" cy="943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E4AA6-04BA-45AB-98F3-BDCAC58C89C4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0378A-D385-47E2-8EF1-F0A0B0427C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3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2015-02-23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CT </a:t>
            </a:r>
            <a:r>
              <a:rPr lang="ko-KR" altLang="en-US" dirty="0"/>
              <a:t>재검사 실태조사 결과보고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가톨릭대학교 서울성모병원</a:t>
            </a:r>
            <a:endParaRPr lang="en-US" altLang="ko-KR" dirty="0" smtClean="0"/>
          </a:p>
          <a:p>
            <a:r>
              <a:rPr lang="ko-KR" altLang="en-US" dirty="0" smtClean="0"/>
              <a:t>정승은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5484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재검사 코드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37066"/>
              </p:ext>
            </p:extLst>
          </p:nvPr>
        </p:nvGraphicFramePr>
        <p:xfrm>
          <a:off x="429012" y="1519008"/>
          <a:ext cx="8319452" cy="4718304"/>
        </p:xfrm>
        <a:graphic>
          <a:graphicData uri="http://schemas.openxmlformats.org/drawingml/2006/table">
            <a:tbl>
              <a:tblPr/>
              <a:tblGrid>
                <a:gridCol w="676914"/>
                <a:gridCol w="4773983"/>
                <a:gridCol w="2868555"/>
              </a:tblGrid>
              <a:tr h="2164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코드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정 의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비 고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3765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S1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1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원 검사만으로 진단 및 치료방향을 판단하기 곤란한 경우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꼭 필요한 추가검사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(Supplementary)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D1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화질불량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허용 가능한 중복검사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(Duplicate)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D2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검사부위 불충분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00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D3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기타 허용 가능한 중복검사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52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F1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12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수술이나 시술 후 합병증이 의심되거나 증상호전이 없는 경우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추적검사</a:t>
                      </a:r>
                      <a:r>
                        <a:rPr lang="en-US" altLang="ko-KR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(</a:t>
                      </a:r>
                      <a:r>
                        <a:rPr lang="en-US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Follow-up)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F2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8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수술여부와 관계없이 환자의 임상양상이 바뀌었다고 의사가 </a:t>
                      </a: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판단하는 경우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230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F3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기타 추적검사</a:t>
                      </a:r>
                      <a:r>
                        <a:rPr lang="en-US" altLang="ko-KR" sz="1600" kern="0" spc="-3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(CT</a:t>
                      </a: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로 환자의 상태를 확인하는 것이 환자에게 </a:t>
                      </a: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분명한 이득이 되는 경우</a:t>
                      </a:r>
                      <a:r>
                        <a:rPr lang="en-US" altLang="ko-KR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3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U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이유 없음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불필요한 재검사</a:t>
                      </a:r>
                      <a:r>
                        <a:rPr lang="en-US" altLang="ko-KR" sz="1600" kern="0" spc="-7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(</a:t>
                      </a:r>
                      <a:r>
                        <a:rPr lang="en-US" sz="1600" kern="0" spc="-7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Unnecessary/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-431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unneeded exam)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X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원 검사 시행목적과 관련 없는 다른 목적으로 시행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무관검사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(</a:t>
                      </a:r>
                      <a:r>
                        <a:rPr lang="en-US" sz="1600" kern="0" spc="-5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Unrelated)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04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724"/>
            <a:ext cx="4529042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" y="116632"/>
            <a:ext cx="4588251" cy="62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54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sz="3600" b="1" dirty="0" smtClean="0"/>
              <a:t>가이드라인 효용성에 관한 설문조사</a:t>
            </a:r>
            <a:endParaRPr lang="ko-KR" altLang="en-US" sz="36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 smtClean="0"/>
              <a:t>시범운영기관의 </a:t>
            </a:r>
            <a:r>
              <a:rPr lang="ko-KR" altLang="en-US" dirty="0"/>
              <a:t>임상과 전문의 대상</a:t>
            </a:r>
          </a:p>
          <a:p>
            <a:pPr fontAlgn="base"/>
            <a:r>
              <a:rPr lang="ko-KR" altLang="en-US" dirty="0" smtClean="0"/>
              <a:t>설문 </a:t>
            </a:r>
            <a:r>
              <a:rPr lang="ko-KR" altLang="en-US" dirty="0"/>
              <a:t>내용</a:t>
            </a:r>
          </a:p>
          <a:p>
            <a:pPr lvl="1" fontAlgn="base"/>
            <a:r>
              <a:rPr lang="en-US" altLang="ko-KR" dirty="0" smtClean="0"/>
              <a:t> </a:t>
            </a:r>
            <a:r>
              <a:rPr lang="ko-KR" altLang="en-US" dirty="0"/>
              <a:t>가이드라인 개발 취지</a:t>
            </a:r>
            <a:r>
              <a:rPr lang="en-US" altLang="ko-KR" dirty="0"/>
              <a:t>, </a:t>
            </a:r>
            <a:r>
              <a:rPr lang="ko-KR" altLang="en-US" dirty="0"/>
              <a:t>재촬영 분류의 정당성 </a:t>
            </a:r>
          </a:p>
          <a:p>
            <a:pPr lvl="1" fontAlgn="base"/>
            <a:r>
              <a:rPr lang="en-US" altLang="ko-KR" dirty="0" smtClean="0"/>
              <a:t> </a:t>
            </a:r>
            <a:r>
              <a:rPr lang="ko-KR" altLang="en-US" dirty="0"/>
              <a:t>부위별 </a:t>
            </a:r>
            <a:r>
              <a:rPr lang="en-US" altLang="ko-KR" dirty="0"/>
              <a:t>CT </a:t>
            </a:r>
            <a:r>
              <a:rPr lang="ko-KR" altLang="en-US" dirty="0"/>
              <a:t>및 </a:t>
            </a:r>
            <a:r>
              <a:rPr lang="en-US" altLang="ko-KR" dirty="0"/>
              <a:t>MRI </a:t>
            </a:r>
            <a:r>
              <a:rPr lang="ko-KR" altLang="en-US" dirty="0"/>
              <a:t>가이드라인 내용</a:t>
            </a:r>
          </a:p>
          <a:p>
            <a:pPr lvl="1" fontAlgn="base"/>
            <a:r>
              <a:rPr lang="en-US" altLang="ko-KR" dirty="0" smtClean="0"/>
              <a:t> </a:t>
            </a:r>
            <a:r>
              <a:rPr lang="ko-KR" altLang="en-US" dirty="0"/>
              <a:t>의료기관 종별간 형평성</a:t>
            </a:r>
            <a:r>
              <a:rPr lang="en-US" altLang="ko-KR" dirty="0"/>
              <a:t>, </a:t>
            </a:r>
            <a:r>
              <a:rPr lang="ko-KR" altLang="en-US" dirty="0"/>
              <a:t>가이드라인의 명확성</a:t>
            </a:r>
            <a:r>
              <a:rPr lang="en-US" altLang="ko-KR" dirty="0"/>
              <a:t>, </a:t>
            </a:r>
            <a:r>
              <a:rPr lang="ko-KR" altLang="en-US" dirty="0"/>
              <a:t>도입의 편의성 등</a:t>
            </a:r>
          </a:p>
          <a:p>
            <a:pPr lvl="2" fontAlgn="base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2147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실태조사 결과 </a:t>
            </a:r>
            <a:r>
              <a:rPr lang="en-US" altLang="ko-KR" dirty="0" smtClean="0"/>
              <a:t>(5</a:t>
            </a:r>
            <a:r>
              <a:rPr lang="ko-KR" altLang="en-US" dirty="0" err="1" smtClean="0"/>
              <a:t>개병원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113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각 의료기관에서의 재검사 빈도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12436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340961440" descr="EMB00001e142b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00808"/>
            <a:ext cx="801394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07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각 기관별 재검사 코드 분포</a:t>
            </a:r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4114" y="1099591"/>
            <a:ext cx="11929060" cy="67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340963520" descr="EMB00001e142b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4" y="1556792"/>
            <a:ext cx="7855771" cy="4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9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48" y="476672"/>
            <a:ext cx="8997335" cy="576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36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8742972" cy="223224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0" y="2924944"/>
            <a:ext cx="890369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06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6768752" cy="301901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29000"/>
            <a:ext cx="67056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82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시범운영 결과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17</a:t>
            </a:r>
            <a:r>
              <a:rPr lang="ko-KR" altLang="en-US" dirty="0" smtClean="0"/>
              <a:t>개소 전국 상급종합병원 또는 종합병원</a:t>
            </a:r>
            <a:endParaRPr lang="en-US" altLang="ko-KR" dirty="0" smtClean="0"/>
          </a:p>
          <a:p>
            <a:r>
              <a:rPr lang="ko-KR" altLang="en-US" dirty="0" smtClean="0"/>
              <a:t>가이드라인 배포 전</a:t>
            </a:r>
            <a:r>
              <a:rPr lang="en-US" altLang="ko-KR" dirty="0" smtClean="0"/>
              <a:t>: </a:t>
            </a:r>
            <a:r>
              <a:rPr lang="ko-KR" altLang="en-US" dirty="0" smtClean="0"/>
              <a:t>외부 </a:t>
            </a:r>
            <a:r>
              <a:rPr lang="en-US" altLang="ko-KR" dirty="0"/>
              <a:t>CT </a:t>
            </a:r>
            <a:r>
              <a:rPr lang="ko-KR" altLang="en-US" dirty="0"/>
              <a:t>검사 </a:t>
            </a:r>
            <a:r>
              <a:rPr lang="en-US" altLang="ko-KR" dirty="0"/>
              <a:t>6,762</a:t>
            </a:r>
            <a:r>
              <a:rPr lang="ko-KR" altLang="en-US" dirty="0"/>
              <a:t>건 중 </a:t>
            </a:r>
            <a:r>
              <a:rPr lang="en-US" altLang="ko-KR" dirty="0"/>
              <a:t>1,159</a:t>
            </a:r>
            <a:r>
              <a:rPr lang="ko-KR" altLang="en-US" dirty="0"/>
              <a:t>건에서 </a:t>
            </a:r>
            <a:r>
              <a:rPr lang="en-US" altLang="ko-KR" dirty="0"/>
              <a:t>CT </a:t>
            </a:r>
            <a:r>
              <a:rPr lang="ko-KR" altLang="en-US" dirty="0" smtClean="0"/>
              <a:t>재검사</a:t>
            </a:r>
            <a:endParaRPr lang="en-US" altLang="ko-KR" dirty="0" smtClean="0"/>
          </a:p>
          <a:p>
            <a:r>
              <a:rPr lang="ko-KR" altLang="en-US" dirty="0" smtClean="0"/>
              <a:t>가이드라인 </a:t>
            </a:r>
            <a:r>
              <a:rPr lang="ko-KR" altLang="en-US" dirty="0"/>
              <a:t>배포 </a:t>
            </a:r>
            <a:r>
              <a:rPr lang="ko-KR" altLang="en-US" dirty="0" smtClean="0"/>
              <a:t>후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/>
              <a:t>6,447</a:t>
            </a:r>
            <a:r>
              <a:rPr lang="ko-KR" altLang="en-US" dirty="0"/>
              <a:t>건 중 </a:t>
            </a:r>
            <a:r>
              <a:rPr lang="en-US" altLang="ko-KR" dirty="0"/>
              <a:t>1,296</a:t>
            </a:r>
            <a:r>
              <a:rPr lang="ko-KR" altLang="en-US" dirty="0"/>
              <a:t>건에서 </a:t>
            </a:r>
            <a:r>
              <a:rPr lang="en-US" altLang="ko-KR" dirty="0"/>
              <a:t>CT </a:t>
            </a:r>
            <a:r>
              <a:rPr lang="ko-KR" altLang="en-US" dirty="0" smtClean="0"/>
              <a:t>재검사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82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4564"/>
            <a:ext cx="4199667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48680"/>
            <a:ext cx="489620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10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30" y="0"/>
            <a:ext cx="5637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70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" y="0"/>
            <a:ext cx="9024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27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" y="116632"/>
            <a:ext cx="9144000" cy="394410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" y="4437112"/>
            <a:ext cx="89725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17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723900"/>
            <a:ext cx="89725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93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723900"/>
            <a:ext cx="89725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03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000125"/>
            <a:ext cx="89725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61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72"/>
            <a:ext cx="9144000" cy="633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3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" y="836712"/>
            <a:ext cx="9144000" cy="149251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" y="3140968"/>
            <a:ext cx="90297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16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573016"/>
            <a:ext cx="9029700" cy="26860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90297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64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/>
              <a:t>재검사 가이드라인 효용성에 대한 설문조사 </a:t>
            </a:r>
            <a:r>
              <a:rPr lang="ko-KR" altLang="en-US" b="1" dirty="0" smtClean="0"/>
              <a:t>결과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ko-KR" altLang="en-US" dirty="0"/>
              <a:t>불필요한 재검사는 동일 부위에 방사선 피폭을 증가시키고 의료비를 상승시키기 때문에 점차 줄이기 위한 노력을 기울여야 하는 부분임에 </a:t>
            </a:r>
            <a:r>
              <a:rPr lang="ko-KR" altLang="en-US" dirty="0" smtClean="0"/>
              <a:t>틀림없다</a:t>
            </a:r>
            <a:endParaRPr lang="en-US" altLang="ko-KR" dirty="0"/>
          </a:p>
          <a:p>
            <a:pPr fontAlgn="base"/>
            <a:r>
              <a:rPr lang="ko-KR" altLang="en-US" dirty="0" smtClean="0"/>
              <a:t>하지만 </a:t>
            </a:r>
            <a:r>
              <a:rPr lang="ko-KR" altLang="en-US" dirty="0"/>
              <a:t>과도하게 재검사를 규제할 경우 즉시 추가 정밀검사가 필요한 환자에게 최선의 치료를 하고자 하는 의사의 선택 여지를 좁히는 부작용도 발생할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r>
              <a:rPr lang="ko-KR" altLang="en-US" dirty="0" smtClean="0"/>
              <a:t>재검사 </a:t>
            </a:r>
            <a:r>
              <a:rPr lang="ko-KR" altLang="en-US" dirty="0"/>
              <a:t>가이드라인에 대한 임상의사 설문조사 결과 기 개발된 가이드라인 내용에 대하여 대체로 동의하지만 일부 문구의 명확화 등 수정을 요구한 의견도 있었다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754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 latinLnBrk="0"/>
            <a:r>
              <a:rPr lang="ko-KR" altLang="en-US" b="1" dirty="0"/>
              <a:t>고가영상검사 적정관리 </a:t>
            </a:r>
            <a:r>
              <a:rPr lang="ko-KR" altLang="en-US" b="1" dirty="0" smtClean="0"/>
              <a:t>방안연구</a:t>
            </a:r>
            <a:endParaRPr lang="en-US" altLang="ko-KR" b="1" dirty="0" smtClean="0"/>
          </a:p>
          <a:p>
            <a:pPr lvl="1" fontAlgn="base" latinLnBrk="0"/>
            <a:r>
              <a:rPr lang="en-US" altLang="ko-KR" b="1" dirty="0" smtClean="0"/>
              <a:t>2013</a:t>
            </a:r>
          </a:p>
          <a:p>
            <a:pPr fontAlgn="base" latinLnBrk="0"/>
            <a:r>
              <a:rPr lang="en-US" altLang="ko-KR" b="1" dirty="0" smtClean="0"/>
              <a:t>CT․MRI </a:t>
            </a:r>
            <a:r>
              <a:rPr lang="ko-KR" altLang="en-US" b="1" dirty="0"/>
              <a:t>재검사 가이드라인 </a:t>
            </a:r>
            <a:r>
              <a:rPr lang="ko-KR" altLang="en-US" b="1" dirty="0" smtClean="0"/>
              <a:t>적용 </a:t>
            </a:r>
            <a:r>
              <a:rPr lang="ko-KR" altLang="en-US" b="1" dirty="0"/>
              <a:t>전 실태조사</a:t>
            </a:r>
            <a:endParaRPr lang="ko-KR" altLang="en-US" dirty="0"/>
          </a:p>
          <a:p>
            <a:pPr lvl="1"/>
            <a:r>
              <a:rPr lang="en-US" altLang="ko-KR" dirty="0" smtClean="0"/>
              <a:t>2014</a:t>
            </a:r>
          </a:p>
          <a:p>
            <a:pPr fontAlgn="base" latinLnBrk="0"/>
            <a:r>
              <a:rPr lang="en-US" altLang="ko-KR" b="1" dirty="0"/>
              <a:t>CT·MRI </a:t>
            </a:r>
            <a:r>
              <a:rPr lang="ko-KR" altLang="en-US" b="1" dirty="0"/>
              <a:t>가이드라인 적용 </a:t>
            </a:r>
            <a:r>
              <a:rPr lang="ko-KR" altLang="en-US" b="1" dirty="0" smtClean="0"/>
              <a:t>시범운영을 </a:t>
            </a:r>
            <a:r>
              <a:rPr lang="ko-KR" altLang="en-US" b="1" dirty="0"/>
              <a:t>통한 평가 </a:t>
            </a:r>
            <a:r>
              <a:rPr lang="ko-KR" altLang="en-US" b="1" dirty="0" smtClean="0"/>
              <a:t>연구</a:t>
            </a:r>
            <a:endParaRPr lang="en-US" altLang="ko-KR" b="1" dirty="0" smtClean="0"/>
          </a:p>
          <a:p>
            <a:pPr lvl="1" fontAlgn="base" latinLnBrk="0"/>
            <a:r>
              <a:rPr lang="en-US" altLang="ko-KR" b="1" dirty="0" smtClean="0"/>
              <a:t>2014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678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증례의 코드 별 예시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256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b="1" dirty="0"/>
              <a:t>S : </a:t>
            </a:r>
            <a:r>
              <a:rPr lang="ko-KR" altLang="en-US" sz="2800" b="1" dirty="0"/>
              <a:t>추가검사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원 검사만으로 정확한 환자의 진단 및 치료방향을 판단하기 곤란한 경우 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ko-KR" altLang="en-US" dirty="0"/>
              <a:t>① </a:t>
            </a:r>
            <a:r>
              <a:rPr lang="en-US" altLang="ko-KR" dirty="0"/>
              <a:t>F/51 </a:t>
            </a:r>
            <a:r>
              <a:rPr lang="ko-KR" altLang="en-US" dirty="0"/>
              <a:t>두통으로 외부 병원에서 </a:t>
            </a:r>
            <a:r>
              <a:rPr lang="en-US" altLang="ko-KR" dirty="0"/>
              <a:t>2014-8-12 </a:t>
            </a:r>
            <a:r>
              <a:rPr lang="ko-KR" altLang="en-US" dirty="0"/>
              <a:t>두부 </a:t>
            </a:r>
            <a:r>
              <a:rPr lang="en-US" altLang="ko-KR" dirty="0"/>
              <a:t>CT </a:t>
            </a:r>
            <a:r>
              <a:rPr lang="ko-KR" altLang="en-US" dirty="0"/>
              <a:t>상 </a:t>
            </a:r>
            <a:r>
              <a:rPr lang="ko-KR" altLang="en-US" dirty="0" err="1"/>
              <a:t>경막하</a:t>
            </a:r>
            <a:r>
              <a:rPr lang="ko-KR" altLang="en-US" dirty="0"/>
              <a:t> 혈종 발견되어 기저 뇌동맥류 확인 위해 본원에서 </a:t>
            </a:r>
            <a:r>
              <a:rPr lang="en-US" altLang="ko-KR" dirty="0"/>
              <a:t>2014-8-12 </a:t>
            </a:r>
            <a:r>
              <a:rPr lang="ko-KR" altLang="en-US" dirty="0"/>
              <a:t>뇌 혈관 </a:t>
            </a:r>
            <a:r>
              <a:rPr lang="en-US" altLang="ko-KR" dirty="0"/>
              <a:t>CT </a:t>
            </a:r>
            <a:r>
              <a:rPr lang="ko-KR" altLang="en-US" dirty="0"/>
              <a:t>촬영 </a:t>
            </a:r>
          </a:p>
          <a:p>
            <a:pPr fontAlgn="base"/>
            <a:r>
              <a:rPr lang="ko-KR" altLang="en-US" dirty="0"/>
              <a:t>② </a:t>
            </a:r>
            <a:r>
              <a:rPr lang="en-US" altLang="ko-KR" dirty="0"/>
              <a:t>F/51 </a:t>
            </a:r>
            <a:r>
              <a:rPr lang="ko-KR" altLang="en-US" dirty="0"/>
              <a:t>외부 병원 흉부 </a:t>
            </a:r>
            <a:r>
              <a:rPr lang="en-US" altLang="ko-KR" dirty="0"/>
              <a:t>x-ray</a:t>
            </a:r>
            <a:r>
              <a:rPr lang="ko-KR" altLang="en-US" dirty="0"/>
              <a:t>에서 이상 소견 발견되어 </a:t>
            </a:r>
            <a:r>
              <a:rPr lang="en-US" altLang="ko-KR" dirty="0"/>
              <a:t>2014-8-4 </a:t>
            </a:r>
            <a:r>
              <a:rPr lang="ko-KR" altLang="en-US" dirty="0"/>
              <a:t>흉부 </a:t>
            </a:r>
            <a:r>
              <a:rPr lang="en-US" altLang="ko-KR" dirty="0"/>
              <a:t>CT </a:t>
            </a:r>
            <a:r>
              <a:rPr lang="ko-KR" altLang="en-US" dirty="0"/>
              <a:t>시행하여 폐 </a:t>
            </a:r>
            <a:r>
              <a:rPr lang="ko-KR" altLang="en-US" dirty="0" err="1"/>
              <a:t>종괴</a:t>
            </a:r>
            <a:r>
              <a:rPr lang="ko-KR" altLang="en-US" dirty="0"/>
              <a:t> 발견</a:t>
            </a:r>
            <a:r>
              <a:rPr lang="en-US" altLang="ko-KR" dirty="0"/>
              <a:t>. </a:t>
            </a:r>
            <a:r>
              <a:rPr lang="ko-KR" altLang="en-US" dirty="0"/>
              <a:t>외부 병원 </a:t>
            </a:r>
            <a:r>
              <a:rPr lang="en-US" altLang="ko-KR" dirty="0"/>
              <a:t>CT</a:t>
            </a:r>
            <a:r>
              <a:rPr lang="ko-KR" altLang="en-US" dirty="0"/>
              <a:t>가 조영 증강 시행하지 않은 검사로 폐 </a:t>
            </a:r>
            <a:r>
              <a:rPr lang="ko-KR" altLang="en-US" dirty="0" err="1"/>
              <a:t>종괴</a:t>
            </a:r>
            <a:r>
              <a:rPr lang="ko-KR" altLang="en-US" dirty="0"/>
              <a:t> 조영 증강 여부와 림프절 전이 확인 위해 </a:t>
            </a:r>
            <a:r>
              <a:rPr lang="en-US" altLang="ko-KR" dirty="0"/>
              <a:t>2014-8-6 </a:t>
            </a:r>
            <a:r>
              <a:rPr lang="ko-KR" altLang="en-US" dirty="0"/>
              <a:t>조영 증강 흉부 </a:t>
            </a:r>
            <a:r>
              <a:rPr lang="en-US" altLang="ko-KR" dirty="0"/>
              <a:t>CT </a:t>
            </a:r>
            <a:r>
              <a:rPr lang="ko-KR" altLang="en-US" dirty="0"/>
              <a:t>시행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5747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D1 : </a:t>
            </a:r>
            <a:r>
              <a:rPr lang="ko-KR" altLang="en-US" b="1" dirty="0"/>
              <a:t>중복 검사</a:t>
            </a:r>
            <a:r>
              <a:rPr lang="en-US" altLang="ko-KR" b="1" dirty="0"/>
              <a:t>- </a:t>
            </a:r>
            <a:r>
              <a:rPr lang="ko-KR" altLang="en-US" b="1" dirty="0"/>
              <a:t>화질 </a:t>
            </a:r>
            <a:r>
              <a:rPr lang="ko-KR" altLang="en-US" b="1" dirty="0" smtClean="0"/>
              <a:t>불량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F/93 2014-8-27 </a:t>
            </a:r>
            <a:r>
              <a:rPr lang="ko-KR" altLang="en-US" dirty="0"/>
              <a:t>외부 병원에서 폐렴 의심되어 흉부 </a:t>
            </a:r>
            <a:r>
              <a:rPr lang="en-US" altLang="ko-KR" dirty="0"/>
              <a:t>CT </a:t>
            </a:r>
            <a:r>
              <a:rPr lang="ko-KR" altLang="en-US" dirty="0"/>
              <a:t>촬영 </a:t>
            </a:r>
          </a:p>
          <a:p>
            <a:pPr lvl="1" fontAlgn="base"/>
            <a:r>
              <a:rPr lang="en-US" altLang="ko-KR" dirty="0" smtClean="0"/>
              <a:t> </a:t>
            </a:r>
            <a:r>
              <a:rPr lang="ko-KR" altLang="en-US" dirty="0"/>
              <a:t>총 </a:t>
            </a:r>
            <a:r>
              <a:rPr lang="en-US" altLang="ko-KR" dirty="0"/>
              <a:t>32</a:t>
            </a:r>
            <a:r>
              <a:rPr lang="ko-KR" altLang="en-US" dirty="0"/>
              <a:t>장의 영상</a:t>
            </a:r>
          </a:p>
          <a:p>
            <a:pPr lvl="1" fontAlgn="base"/>
            <a:r>
              <a:rPr lang="en-US" altLang="ko-KR" dirty="0" smtClean="0"/>
              <a:t> </a:t>
            </a:r>
            <a:r>
              <a:rPr lang="ko-KR" altLang="en-US" dirty="0"/>
              <a:t>영상 두께</a:t>
            </a:r>
            <a:r>
              <a:rPr lang="en-US" altLang="ko-KR" dirty="0"/>
              <a:t>: 10mm</a:t>
            </a:r>
            <a:endParaRPr lang="ko-KR" altLang="en-US" dirty="0"/>
          </a:p>
          <a:p>
            <a:pPr lvl="1" fontAlgn="base"/>
            <a:r>
              <a:rPr lang="en-US" altLang="ko-KR" dirty="0" smtClean="0"/>
              <a:t> </a:t>
            </a:r>
            <a:r>
              <a:rPr lang="ko-KR" altLang="en-US" dirty="0"/>
              <a:t>호흡으로 인한 심한 허상 </a:t>
            </a:r>
          </a:p>
          <a:p>
            <a:pPr lvl="1" fontAlgn="base"/>
            <a:r>
              <a:rPr lang="en-US" altLang="ko-KR" dirty="0" smtClean="0"/>
              <a:t> </a:t>
            </a:r>
            <a:r>
              <a:rPr lang="ko-KR" altLang="en-US" dirty="0"/>
              <a:t>폐 영상만 있고</a:t>
            </a:r>
            <a:r>
              <a:rPr lang="en-US" altLang="ko-KR" dirty="0"/>
              <a:t>, </a:t>
            </a:r>
            <a:r>
              <a:rPr lang="ko-KR" altLang="en-US" dirty="0" err="1"/>
              <a:t>종격동</a:t>
            </a:r>
            <a:r>
              <a:rPr lang="ko-KR" altLang="en-US" dirty="0"/>
              <a:t> 영상 없음</a:t>
            </a:r>
            <a:r>
              <a:rPr lang="en-US" altLang="ko-KR" dirty="0"/>
              <a:t>. </a:t>
            </a:r>
            <a:r>
              <a:rPr lang="ko-KR" altLang="en-US" dirty="0"/>
              <a:t>→ </a:t>
            </a:r>
            <a:r>
              <a:rPr lang="en-US" altLang="ko-KR" dirty="0"/>
              <a:t>2014-8-30 </a:t>
            </a:r>
            <a:r>
              <a:rPr lang="ko-KR" altLang="en-US" dirty="0" err="1"/>
              <a:t>저선량</a:t>
            </a:r>
            <a:r>
              <a:rPr lang="ko-KR" altLang="en-US" dirty="0"/>
              <a:t> 폐 </a:t>
            </a:r>
            <a:r>
              <a:rPr lang="en-US" altLang="ko-KR" dirty="0"/>
              <a:t>CT </a:t>
            </a:r>
            <a:r>
              <a:rPr lang="ko-KR" altLang="en-US" dirty="0"/>
              <a:t>촬영</a:t>
            </a:r>
          </a:p>
        </p:txBody>
      </p:sp>
    </p:spTree>
    <p:extLst>
      <p:ext uri="{BB962C8B-B14F-4D97-AF65-F5344CB8AC3E}">
        <p14:creationId xmlns:p14="http://schemas.microsoft.com/office/powerpoint/2010/main" val="3580873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F1 : </a:t>
            </a:r>
            <a:r>
              <a:rPr lang="ko-KR" altLang="en-US" b="1" dirty="0"/>
              <a:t>수술이나 시술 후 합병증이 의심되거나 증상호전이 없는 </a:t>
            </a:r>
            <a:r>
              <a:rPr lang="ko-KR" altLang="en-US" b="1" dirty="0" smtClean="0"/>
              <a:t>경우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F/70 </a:t>
            </a:r>
            <a:r>
              <a:rPr lang="ko-KR" altLang="en-US" dirty="0"/>
              <a:t>외부 병원에서 대장암 발견되어 </a:t>
            </a:r>
            <a:r>
              <a:rPr lang="en-US" altLang="ko-KR" dirty="0"/>
              <a:t>2014-8-7 </a:t>
            </a:r>
            <a:r>
              <a:rPr lang="ko-KR" altLang="en-US" dirty="0"/>
              <a:t>외부 병원에서 복부 </a:t>
            </a:r>
            <a:r>
              <a:rPr lang="en-US" altLang="ko-KR" dirty="0"/>
              <a:t>CT </a:t>
            </a:r>
            <a:r>
              <a:rPr lang="ko-KR" altLang="en-US" dirty="0"/>
              <a:t>시행 </a:t>
            </a:r>
          </a:p>
          <a:p>
            <a:pPr fontAlgn="base"/>
            <a:r>
              <a:rPr lang="en-US" altLang="ko-KR" dirty="0"/>
              <a:t>2014-8-20</a:t>
            </a:r>
            <a:r>
              <a:rPr lang="ko-KR" altLang="en-US" dirty="0"/>
              <a:t>에 본원에서 수술 시행 후 수술 부위 합병증 의심되어 </a:t>
            </a:r>
            <a:r>
              <a:rPr lang="en-US" altLang="ko-KR" dirty="0"/>
              <a:t>2014-8-28 </a:t>
            </a:r>
            <a:r>
              <a:rPr lang="ko-KR" altLang="en-US" dirty="0"/>
              <a:t>복부 </a:t>
            </a:r>
            <a:r>
              <a:rPr lang="en-US" altLang="ko-KR" dirty="0"/>
              <a:t>CT </a:t>
            </a:r>
            <a:r>
              <a:rPr lang="ko-KR" altLang="en-US" dirty="0"/>
              <a:t>시행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1568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/>
              <a:t>F2 : </a:t>
            </a:r>
            <a:r>
              <a:rPr lang="ko-KR" altLang="en-US" sz="3200" b="1" dirty="0"/>
              <a:t>수술여부와 관계없이 환자의 임상양상이 바뀌었다고 의사가 판단하는 </a:t>
            </a:r>
            <a:r>
              <a:rPr lang="ko-KR" altLang="en-US" sz="3200" b="1" dirty="0" smtClean="0"/>
              <a:t>경우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ko-KR" altLang="en-US" dirty="0"/>
              <a:t>① </a:t>
            </a:r>
            <a:r>
              <a:rPr lang="en-US" altLang="ko-KR" dirty="0"/>
              <a:t>M/38 </a:t>
            </a:r>
            <a:r>
              <a:rPr lang="ko-KR" altLang="en-US" dirty="0" err="1"/>
              <a:t>크론병으로</a:t>
            </a:r>
            <a:r>
              <a:rPr lang="ko-KR" altLang="en-US" dirty="0"/>
              <a:t> 추적 검사 중인 환자</a:t>
            </a:r>
          </a:p>
          <a:p>
            <a:pPr marL="0" indent="0" fontAlgn="base">
              <a:buNone/>
            </a:pPr>
            <a:r>
              <a:rPr lang="en-US" altLang="ko-KR" dirty="0"/>
              <a:t>–</a:t>
            </a:r>
            <a:r>
              <a:rPr lang="ko-KR" altLang="en-US" dirty="0"/>
              <a:t>외부 병원에서 </a:t>
            </a:r>
            <a:r>
              <a:rPr lang="ko-KR" altLang="en-US" dirty="0" err="1"/>
              <a:t>크론병에</a:t>
            </a:r>
            <a:r>
              <a:rPr lang="ko-KR" altLang="en-US" dirty="0"/>
              <a:t> 대해 복부 </a:t>
            </a:r>
            <a:r>
              <a:rPr lang="en-US" altLang="ko-KR" dirty="0"/>
              <a:t>CT </a:t>
            </a:r>
            <a:r>
              <a:rPr lang="ko-KR" altLang="en-US" dirty="0"/>
              <a:t>시행 </a:t>
            </a:r>
          </a:p>
          <a:p>
            <a:pPr marL="0" indent="0" fontAlgn="base">
              <a:buNone/>
            </a:pPr>
            <a:r>
              <a:rPr lang="en-US" altLang="ko-KR" dirty="0"/>
              <a:t>- 2014-9-3 </a:t>
            </a:r>
            <a:r>
              <a:rPr lang="ko-KR" altLang="en-US" dirty="0"/>
              <a:t>소장 내시경 시행 후 소장 천공 의심되어 </a:t>
            </a:r>
            <a:r>
              <a:rPr lang="en-US" altLang="ko-KR" dirty="0"/>
              <a:t>CT </a:t>
            </a:r>
            <a:r>
              <a:rPr lang="ko-KR" altLang="en-US" dirty="0"/>
              <a:t>시행 </a:t>
            </a:r>
          </a:p>
          <a:p>
            <a:pPr marL="0" indent="0" fontAlgn="base">
              <a:buNone/>
            </a:pPr>
            <a:r>
              <a:rPr lang="ko-KR" altLang="en-US" dirty="0"/>
              <a:t>② </a:t>
            </a:r>
            <a:r>
              <a:rPr lang="en-US" altLang="ko-KR" dirty="0"/>
              <a:t>M/75 </a:t>
            </a:r>
            <a:r>
              <a:rPr lang="ko-KR" altLang="en-US" dirty="0"/>
              <a:t>급성 호흡 부전 증상으로 외부 병원에서 </a:t>
            </a:r>
            <a:r>
              <a:rPr lang="en-US" altLang="ko-KR" dirty="0"/>
              <a:t>2014-8-8 CT </a:t>
            </a:r>
            <a:r>
              <a:rPr lang="ko-KR" altLang="en-US" dirty="0"/>
              <a:t>시행</a:t>
            </a:r>
          </a:p>
          <a:p>
            <a:pPr marL="0" indent="0" fontAlgn="base">
              <a:buNone/>
            </a:pPr>
            <a:r>
              <a:rPr lang="en-US" altLang="ko-KR" dirty="0"/>
              <a:t>- </a:t>
            </a:r>
            <a:r>
              <a:rPr lang="ko-KR" altLang="en-US" dirty="0"/>
              <a:t>본원에서 치료하던 중에 흉부 </a:t>
            </a:r>
            <a:r>
              <a:rPr lang="en-US" altLang="ko-KR" dirty="0"/>
              <a:t>x-ray</a:t>
            </a:r>
            <a:r>
              <a:rPr lang="ko-KR" altLang="en-US" dirty="0"/>
              <a:t>에서 </a:t>
            </a:r>
            <a:r>
              <a:rPr lang="ko-KR" altLang="en-US" dirty="0" err="1"/>
              <a:t>종괴가</a:t>
            </a:r>
            <a:r>
              <a:rPr lang="ko-KR" altLang="en-US" dirty="0"/>
              <a:t> 의심되는 이상 소견이 지속되어 </a:t>
            </a:r>
            <a:r>
              <a:rPr lang="en-US" altLang="ko-KR" dirty="0"/>
              <a:t>2014-8-22 </a:t>
            </a:r>
            <a:r>
              <a:rPr lang="ko-KR" altLang="en-US" dirty="0"/>
              <a:t>흉부 </a:t>
            </a:r>
            <a:r>
              <a:rPr lang="en-US" altLang="ko-KR" dirty="0"/>
              <a:t>CT </a:t>
            </a:r>
            <a:r>
              <a:rPr lang="ko-KR" altLang="en-US" dirty="0"/>
              <a:t>촬영</a:t>
            </a:r>
          </a:p>
          <a:p>
            <a:pPr marL="0" indent="0" fontAlgn="base">
              <a:buNone/>
            </a:pPr>
            <a:r>
              <a:rPr lang="ko-KR" altLang="en-US" dirty="0"/>
              <a:t>③ </a:t>
            </a:r>
            <a:r>
              <a:rPr lang="en-US" altLang="ko-KR" dirty="0"/>
              <a:t>F/73 </a:t>
            </a:r>
            <a:r>
              <a:rPr lang="ko-KR" altLang="en-US" dirty="0"/>
              <a:t>환자</a:t>
            </a:r>
            <a:r>
              <a:rPr lang="en-US" altLang="ko-KR" dirty="0"/>
              <a:t>, </a:t>
            </a:r>
            <a:r>
              <a:rPr lang="ko-KR" altLang="en-US" dirty="0" err="1"/>
              <a:t>담관암종으로</a:t>
            </a:r>
            <a:r>
              <a:rPr lang="ko-KR" altLang="en-US" dirty="0"/>
              <a:t> 외부 병원에서 치료 및 추적 검사 시행하던 환자</a:t>
            </a:r>
          </a:p>
          <a:p>
            <a:pPr marL="0" indent="0" fontAlgn="base">
              <a:buNone/>
            </a:pPr>
            <a:r>
              <a:rPr lang="en-US" altLang="ko-KR" dirty="0"/>
              <a:t>- 2014-8-12 </a:t>
            </a:r>
            <a:r>
              <a:rPr lang="ko-KR" altLang="en-US" dirty="0"/>
              <a:t>외부 병원에서 </a:t>
            </a:r>
            <a:r>
              <a:rPr lang="ko-KR" altLang="en-US" dirty="0" err="1"/>
              <a:t>암종에</a:t>
            </a:r>
            <a:r>
              <a:rPr lang="ko-KR" altLang="en-US" dirty="0"/>
              <a:t> 대한 추적 관찰을 이유로 복부 검사 시행</a:t>
            </a:r>
          </a:p>
          <a:p>
            <a:pPr marL="0" indent="0" fontAlgn="base">
              <a:buNone/>
            </a:pPr>
            <a:r>
              <a:rPr lang="en-US" altLang="ko-KR" dirty="0"/>
              <a:t>- </a:t>
            </a:r>
            <a:r>
              <a:rPr lang="ko-KR" altLang="en-US" dirty="0"/>
              <a:t>발열 심하여 본원 응급실로 내원하여 </a:t>
            </a:r>
            <a:r>
              <a:rPr lang="en-US" altLang="ko-KR" dirty="0"/>
              <a:t>2014-9-9</a:t>
            </a:r>
            <a:r>
              <a:rPr lang="ko-KR" altLang="en-US" dirty="0"/>
              <a:t>에 </a:t>
            </a:r>
            <a:r>
              <a:rPr lang="en-US" altLang="ko-KR" dirty="0"/>
              <a:t>CT </a:t>
            </a:r>
            <a:r>
              <a:rPr lang="ko-KR" altLang="en-US" dirty="0"/>
              <a:t>시행 </a:t>
            </a:r>
          </a:p>
          <a:p>
            <a:pPr marL="0" indent="0" fontAlgn="base">
              <a:buNone/>
            </a:pPr>
            <a:r>
              <a:rPr lang="en-US" altLang="ko-KR" dirty="0"/>
              <a:t>: </a:t>
            </a:r>
            <a:r>
              <a:rPr lang="ko-KR" altLang="en-US" dirty="0"/>
              <a:t>발열에 대한 원인 파악을 위해 검사 시행 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107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b="1" dirty="0"/>
              <a:t>F3 : </a:t>
            </a:r>
            <a:r>
              <a:rPr lang="ko-KR" altLang="en-US" sz="2800" b="1" dirty="0"/>
              <a:t>기타 추적검사</a:t>
            </a:r>
            <a:r>
              <a:rPr lang="en-US" altLang="ko-KR" sz="2800" b="1" dirty="0"/>
              <a:t>, CT</a:t>
            </a:r>
            <a:r>
              <a:rPr lang="ko-KR" altLang="en-US" sz="2800" b="1" dirty="0"/>
              <a:t>로 환자상태를 확인하는 것이 환자에게 분명한 이득이 되는 </a:t>
            </a:r>
            <a:r>
              <a:rPr lang="ko-KR" altLang="en-US" sz="2800" b="1" dirty="0" smtClean="0"/>
              <a:t>경우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M/76 </a:t>
            </a:r>
            <a:r>
              <a:rPr lang="ko-KR" altLang="en-US" dirty="0"/>
              <a:t>환자 외부 병원에서 </a:t>
            </a:r>
            <a:r>
              <a:rPr lang="en-US" altLang="ko-KR" dirty="0"/>
              <a:t>2014-7-17</a:t>
            </a:r>
            <a:r>
              <a:rPr lang="ko-KR" altLang="en-US" dirty="0"/>
              <a:t>에 시행한 복부 </a:t>
            </a:r>
            <a:r>
              <a:rPr lang="en-US" altLang="ko-KR" dirty="0"/>
              <a:t>CT</a:t>
            </a:r>
            <a:r>
              <a:rPr lang="ko-KR" altLang="en-US" dirty="0"/>
              <a:t>에서 대동맥 동맥류가 발견되어 본원에서 치료 받은 후 치료 결과 확인 위해 </a:t>
            </a:r>
            <a:r>
              <a:rPr lang="en-US" altLang="ko-KR" dirty="0"/>
              <a:t>2014-8-9 </a:t>
            </a:r>
            <a:r>
              <a:rPr lang="ko-KR" altLang="en-US" dirty="0"/>
              <a:t>복부 </a:t>
            </a:r>
            <a:r>
              <a:rPr lang="en-US" altLang="ko-KR" dirty="0"/>
              <a:t>CT </a:t>
            </a:r>
            <a:r>
              <a:rPr lang="ko-KR" altLang="en-US" dirty="0"/>
              <a:t>시행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4495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U : </a:t>
            </a:r>
            <a:r>
              <a:rPr lang="ko-KR" altLang="en-US" b="1" dirty="0"/>
              <a:t>진단</a:t>
            </a:r>
            <a:r>
              <a:rPr lang="en-US" altLang="ko-KR" b="1" dirty="0"/>
              <a:t>, </a:t>
            </a:r>
            <a:r>
              <a:rPr lang="ko-KR" altLang="en-US" b="1" dirty="0"/>
              <a:t>치료방향 변경 없을 상황에서 재촬영</a:t>
            </a:r>
            <a:r>
              <a:rPr lang="en-US" altLang="ko-KR" b="1" dirty="0"/>
              <a:t>, </a:t>
            </a:r>
            <a:r>
              <a:rPr lang="ko-KR" altLang="en-US" b="1" dirty="0" err="1" smtClean="0"/>
              <a:t>이유없음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ko-KR" altLang="en-US" dirty="0"/>
              <a:t>① </a:t>
            </a:r>
            <a:r>
              <a:rPr lang="en-US" altLang="ko-KR" dirty="0"/>
              <a:t>M/59 </a:t>
            </a:r>
            <a:r>
              <a:rPr lang="ko-KR" altLang="en-US" dirty="0"/>
              <a:t>외상으로 두부 손상 받은 환자 외부 병원 추적 관찰 중에 </a:t>
            </a:r>
            <a:r>
              <a:rPr lang="en-US" altLang="ko-KR" dirty="0"/>
              <a:t>2014-8-10 </a:t>
            </a:r>
            <a:r>
              <a:rPr lang="ko-KR" altLang="en-US" dirty="0"/>
              <a:t>외부 병원에서 두부 </a:t>
            </a:r>
            <a:r>
              <a:rPr lang="en-US" altLang="ko-KR" dirty="0"/>
              <a:t>CT </a:t>
            </a:r>
            <a:r>
              <a:rPr lang="ko-KR" altLang="en-US" dirty="0"/>
              <a:t>촬영 </a:t>
            </a:r>
            <a:r>
              <a:rPr lang="en-US" altLang="ko-KR" dirty="0"/>
              <a:t>– </a:t>
            </a:r>
            <a:r>
              <a:rPr lang="ko-KR" altLang="en-US" dirty="0"/>
              <a:t>뇌사 상태로 본원으로 전원 되어 </a:t>
            </a:r>
            <a:r>
              <a:rPr lang="en-US" altLang="ko-KR" dirty="0"/>
              <a:t>2014-8-14 </a:t>
            </a:r>
            <a:r>
              <a:rPr lang="ko-KR" altLang="en-US" dirty="0"/>
              <a:t>두부 </a:t>
            </a:r>
            <a:r>
              <a:rPr lang="en-US" altLang="ko-KR" dirty="0"/>
              <a:t>CT </a:t>
            </a:r>
            <a:r>
              <a:rPr lang="ko-KR" altLang="en-US" dirty="0"/>
              <a:t>촬영 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임상 증상 변화 없고</a:t>
            </a:r>
            <a:r>
              <a:rPr lang="en-US" altLang="ko-KR" dirty="0"/>
              <a:t>, </a:t>
            </a:r>
            <a:r>
              <a:rPr lang="ko-KR" altLang="en-US" dirty="0"/>
              <a:t>뇌사 진단된 상태로 특이 사항 없이 진행된 재검사 </a:t>
            </a:r>
          </a:p>
          <a:p>
            <a:pPr marL="0" indent="0" fontAlgn="base">
              <a:buNone/>
            </a:pPr>
            <a:r>
              <a:rPr lang="ko-KR" altLang="en-US" dirty="0"/>
              <a:t>② </a:t>
            </a:r>
            <a:r>
              <a:rPr lang="en-US" altLang="ko-KR" dirty="0"/>
              <a:t>M/71 </a:t>
            </a:r>
            <a:r>
              <a:rPr lang="ko-KR" altLang="en-US" dirty="0"/>
              <a:t>외부 병원에서 </a:t>
            </a:r>
            <a:r>
              <a:rPr lang="en-US" altLang="ko-KR" dirty="0"/>
              <a:t>2014-8-12 </a:t>
            </a:r>
            <a:r>
              <a:rPr lang="ko-KR" altLang="en-US" dirty="0"/>
              <a:t>간 </a:t>
            </a:r>
            <a:r>
              <a:rPr lang="en-US" altLang="ko-KR" dirty="0"/>
              <a:t>CT </a:t>
            </a:r>
            <a:r>
              <a:rPr lang="ko-KR" altLang="en-US" dirty="0"/>
              <a:t>시행하여 </a:t>
            </a:r>
            <a:r>
              <a:rPr lang="ko-KR" altLang="en-US" dirty="0" err="1"/>
              <a:t>간세포암종</a:t>
            </a:r>
            <a:r>
              <a:rPr lang="ko-KR" altLang="en-US" dirty="0"/>
              <a:t> 진단 받은 환자로 특별한 치료 시행하지 않고 </a:t>
            </a:r>
            <a:r>
              <a:rPr lang="en-US" altLang="ko-KR" dirty="0"/>
              <a:t>2014-8-22 </a:t>
            </a:r>
            <a:r>
              <a:rPr lang="ko-KR" altLang="en-US" dirty="0"/>
              <a:t>본원에서 다시 간 </a:t>
            </a:r>
            <a:r>
              <a:rPr lang="en-US" altLang="ko-KR" dirty="0"/>
              <a:t>CT </a:t>
            </a:r>
            <a:r>
              <a:rPr lang="ko-KR" altLang="en-US" dirty="0"/>
              <a:t>시행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1903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X : </a:t>
            </a:r>
            <a:r>
              <a:rPr lang="ko-KR" altLang="en-US" b="1" dirty="0"/>
              <a:t>원 검사 시행목적과 관련 없는 다른 목적으로 </a:t>
            </a:r>
            <a:r>
              <a:rPr lang="ko-KR" altLang="en-US" b="1" dirty="0" smtClean="0"/>
              <a:t>시행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ko-KR" altLang="en-US" dirty="0"/>
              <a:t>① </a:t>
            </a:r>
            <a:r>
              <a:rPr lang="en-US" altLang="ko-KR" dirty="0"/>
              <a:t>M/29 </a:t>
            </a:r>
            <a:r>
              <a:rPr lang="ko-KR" altLang="en-US" dirty="0"/>
              <a:t>환자 코 부위를 다쳐 </a:t>
            </a:r>
            <a:r>
              <a:rPr lang="en-US" altLang="ko-KR" dirty="0"/>
              <a:t>2014-8-28</a:t>
            </a:r>
            <a:r>
              <a:rPr lang="ko-KR" altLang="en-US" dirty="0"/>
              <a:t>에 </a:t>
            </a:r>
            <a:r>
              <a:rPr lang="en-US" altLang="ko-KR" dirty="0"/>
              <a:t>CT </a:t>
            </a:r>
            <a:r>
              <a:rPr lang="ko-KR" altLang="en-US" dirty="0"/>
              <a:t>시행</a:t>
            </a:r>
          </a:p>
          <a:p>
            <a:pPr marL="0" indent="0" fontAlgn="base">
              <a:buNone/>
            </a:pPr>
            <a:r>
              <a:rPr lang="en-US" altLang="ko-KR" dirty="0"/>
              <a:t>- 2014-9-18</a:t>
            </a:r>
            <a:r>
              <a:rPr lang="ko-KR" altLang="en-US" dirty="0"/>
              <a:t>에 다시 코를 다쳐 </a:t>
            </a:r>
            <a:r>
              <a:rPr lang="en-US" altLang="ko-KR" dirty="0"/>
              <a:t>CT </a:t>
            </a:r>
            <a:r>
              <a:rPr lang="ko-KR" altLang="en-US" dirty="0"/>
              <a:t>시행 </a:t>
            </a:r>
          </a:p>
          <a:p>
            <a:pPr marL="0" indent="0" fontAlgn="base">
              <a:buNone/>
            </a:pPr>
            <a:r>
              <a:rPr lang="ko-KR" altLang="en-US" dirty="0"/>
              <a:t>② </a:t>
            </a:r>
            <a:r>
              <a:rPr lang="en-US" altLang="ko-KR" dirty="0"/>
              <a:t>M/43 RUQ pain</a:t>
            </a:r>
            <a:r>
              <a:rPr lang="ko-KR" altLang="en-US" dirty="0"/>
              <a:t>으로 외부 병원에서 </a:t>
            </a:r>
            <a:r>
              <a:rPr lang="en-US" altLang="ko-KR" dirty="0"/>
              <a:t>2014-8-20 </a:t>
            </a:r>
            <a:r>
              <a:rPr lang="ko-KR" altLang="en-US" dirty="0"/>
              <a:t>복부검사 시행하여 급성담낭염 진단</a:t>
            </a:r>
          </a:p>
          <a:p>
            <a:pPr marL="0" indent="0" fontAlgn="base">
              <a:buNone/>
            </a:pPr>
            <a:r>
              <a:rPr lang="en-US" altLang="ko-KR" dirty="0"/>
              <a:t>- </a:t>
            </a:r>
            <a:r>
              <a:rPr lang="ko-KR" altLang="en-US" dirty="0"/>
              <a:t>본원에서 악성 요로 상피 종양으로 치료 받고 추적 관찰하던 환자로 </a:t>
            </a:r>
            <a:r>
              <a:rPr lang="en-US" altLang="ko-KR" dirty="0"/>
              <a:t>2014-9-18</a:t>
            </a:r>
            <a:r>
              <a:rPr lang="ko-KR" altLang="en-US" dirty="0"/>
              <a:t>에 추적 관찰을 목적으로 복부 검사 시행하였고 이 때 </a:t>
            </a:r>
            <a:r>
              <a:rPr lang="en-US" altLang="ko-KR" dirty="0"/>
              <a:t>2014-8-20 </a:t>
            </a:r>
            <a:r>
              <a:rPr lang="ko-KR" altLang="en-US" dirty="0"/>
              <a:t>이전에 처방한 것임 </a:t>
            </a:r>
          </a:p>
          <a:p>
            <a:pPr marL="0" indent="0" fontAlgn="base">
              <a:buNone/>
            </a:pPr>
            <a:r>
              <a:rPr lang="ko-KR" altLang="en-US" dirty="0"/>
              <a:t>③ </a:t>
            </a:r>
            <a:r>
              <a:rPr lang="en-US" altLang="ko-KR" dirty="0"/>
              <a:t>F/44 2014-8-23 </a:t>
            </a:r>
            <a:r>
              <a:rPr lang="ko-KR" altLang="en-US" dirty="0"/>
              <a:t>외부 병원에서 관상동맥 </a:t>
            </a:r>
            <a:r>
              <a:rPr lang="en-US" altLang="ko-KR" dirty="0"/>
              <a:t>CT </a:t>
            </a:r>
            <a:r>
              <a:rPr lang="ko-KR" altLang="en-US" dirty="0"/>
              <a:t>촬영하여 함께 촬영된 폐 부위에서 </a:t>
            </a:r>
            <a:r>
              <a:rPr lang="ko-KR" altLang="en-US" dirty="0" err="1"/>
              <a:t>종괴가</a:t>
            </a:r>
            <a:r>
              <a:rPr lang="ko-KR" altLang="en-US" dirty="0"/>
              <a:t> 우연히 발견되어 </a:t>
            </a:r>
            <a:r>
              <a:rPr lang="en-US" altLang="ko-KR" dirty="0"/>
              <a:t>2014-9-18 </a:t>
            </a:r>
            <a:r>
              <a:rPr lang="ko-KR" altLang="en-US" dirty="0"/>
              <a:t>흉부 </a:t>
            </a:r>
            <a:r>
              <a:rPr lang="en-US" altLang="ko-KR" dirty="0"/>
              <a:t>CT </a:t>
            </a:r>
            <a:r>
              <a:rPr lang="ko-KR" altLang="en-US" dirty="0"/>
              <a:t>촬영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9861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재검사 분류를 위한 청구서식 개발 부분</a:t>
            </a:r>
            <a:endParaRPr lang="ko-KR" altLang="en-US" dirty="0"/>
          </a:p>
          <a:p>
            <a:pPr lvl="1"/>
            <a:r>
              <a:rPr lang="ko-KR" altLang="en-US" dirty="0"/>
              <a:t>요양급여비용 청구방법 개정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</a:t>
            </a:r>
            <a:r>
              <a:rPr lang="ko-KR" altLang="en-US" dirty="0"/>
              <a:t>을 다음과 같이 제시</a:t>
            </a:r>
          </a:p>
          <a:p>
            <a:pPr lvl="1" fontAlgn="base"/>
            <a:r>
              <a:rPr lang="ko-KR" altLang="en-US" dirty="0"/>
              <a:t>재</a:t>
            </a:r>
            <a:r>
              <a:rPr lang="ko-KR" altLang="en-US" b="1" dirty="0"/>
              <a:t>검사 비용 청구 시 의무적으로 재검사 사유를 기재토록 하는 방안이다</a:t>
            </a:r>
            <a:r>
              <a:rPr lang="en-US" altLang="ko-KR" b="1" dirty="0"/>
              <a:t>. </a:t>
            </a:r>
            <a:r>
              <a:rPr lang="ko-KR" altLang="en-US" b="1" dirty="0" smtClean="0"/>
              <a:t>이 </a:t>
            </a:r>
            <a:r>
              <a:rPr lang="ko-KR" altLang="en-US" b="1" dirty="0"/>
              <a:t>때</a:t>
            </a:r>
            <a:r>
              <a:rPr lang="en-US" altLang="ko-KR" b="1" dirty="0"/>
              <a:t>, </a:t>
            </a:r>
            <a:r>
              <a:rPr lang="ko-KR" altLang="en-US" b="1" dirty="0"/>
              <a:t>재검사 사유기재 대상은 </a:t>
            </a:r>
            <a:r>
              <a:rPr lang="ko-KR" altLang="en-US" dirty="0"/>
              <a:t>재검사 정의에 부합하는 모든 건으로 원 검사가 </a:t>
            </a:r>
            <a:r>
              <a:rPr lang="ko-KR" altLang="en-US" dirty="0" err="1"/>
              <a:t>당해기관에서</a:t>
            </a:r>
            <a:r>
              <a:rPr lang="ko-KR" altLang="en-US" dirty="0"/>
              <a:t> 이루어진 경우를 포함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5002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924901"/>
              </p:ext>
            </p:extLst>
          </p:nvPr>
        </p:nvGraphicFramePr>
        <p:xfrm>
          <a:off x="359532" y="1700808"/>
          <a:ext cx="8424936" cy="4392488"/>
        </p:xfrm>
        <a:graphic>
          <a:graphicData uri="http://schemas.openxmlformats.org/drawingml/2006/table">
            <a:tbl>
              <a:tblPr/>
              <a:tblGrid>
                <a:gridCol w="1295147"/>
                <a:gridCol w="7129789"/>
              </a:tblGrid>
              <a:tr h="58699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사유 코드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정 의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4228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S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원 검사로 진단 및 치료방향 판단 곤란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(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꼭 필요한 추가검사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8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D1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화질불량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(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허용가능 중복검사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8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D2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검사부위 불충분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(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허용가능 중복검사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8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D3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기타 허용 가능 중복검사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(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허용가능 중복검사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8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F1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수술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·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시술 후 합병증이 의심되거나 증상호전 없음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(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추적검사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8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F2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환자의 임상양상이 바뀌었다고 의사가 판단하는 경우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(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추적검사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8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F3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CT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가 환자에게 분명한 이득이 됨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(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기타 추적검사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8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U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이유 없음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(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불필요한 재검사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8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X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원 검사 시행과 관련 없는 다른 목적으로 시행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(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무관검사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2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8444" y="188640"/>
            <a:ext cx="8147248" cy="524252"/>
          </a:xfrm>
        </p:spPr>
        <p:txBody>
          <a:bodyPr>
            <a:noAutofit/>
          </a:bodyPr>
          <a:lstStyle/>
          <a:p>
            <a:r>
              <a:rPr lang="ko-KR" altLang="en-US" sz="3600" b="1" dirty="0" smtClean="0"/>
              <a:t>재검사의 정의 </a:t>
            </a:r>
            <a:endParaRPr lang="ko-KR" altLang="en-US" sz="3600" b="1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567657"/>
              </p:ext>
            </p:extLst>
          </p:nvPr>
        </p:nvGraphicFramePr>
        <p:xfrm>
          <a:off x="-252536" y="1647092"/>
          <a:ext cx="58429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직사각형 5"/>
          <p:cNvSpPr/>
          <p:nvPr/>
        </p:nvSpPr>
        <p:spPr>
          <a:xfrm>
            <a:off x="448444" y="908720"/>
            <a:ext cx="8507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ko-KR" dirty="0"/>
              <a:t>재검사는 같은 부위에 대해 영상검사를 </a:t>
            </a:r>
            <a:r>
              <a:rPr lang="en-US" altLang="ko-KR" b="1" dirty="0"/>
              <a:t>1</a:t>
            </a:r>
            <a:r>
              <a:rPr lang="ko-KR" altLang="ko-KR" b="1" dirty="0"/>
              <a:t>개월 </a:t>
            </a:r>
            <a:r>
              <a:rPr lang="ko-KR" altLang="ko-KR" dirty="0"/>
              <a:t>내에 반복적으로 시행하는 행위를 말하며 검사의 종류가 같더라도 검사부위가 다르면 재검사가 아니지만 검사의 종류가 다르더라도 검사부위가 같으면 재검사의 범주에 포함된다</a:t>
            </a:r>
            <a:r>
              <a:rPr lang="en-US" altLang="ko-KR" dirty="0"/>
              <a:t>.</a:t>
            </a:r>
            <a:endParaRPr lang="ko-KR" altLang="ko-KR" dirty="0"/>
          </a:p>
        </p:txBody>
      </p:sp>
      <p:sp>
        <p:nvSpPr>
          <p:cNvPr id="7" name="직사각형 6"/>
          <p:cNvSpPr/>
          <p:nvPr/>
        </p:nvSpPr>
        <p:spPr>
          <a:xfrm>
            <a:off x="4716016" y="4687976"/>
            <a:ext cx="42579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추가검사</a:t>
            </a:r>
            <a:endParaRPr lang="en-US" altLang="ko-K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필요한 </a:t>
            </a:r>
            <a:r>
              <a:rPr lang="ko-KR" altLang="en-US" dirty="0"/>
              <a:t>추가검사</a:t>
            </a:r>
            <a:r>
              <a:rPr lang="en-US" altLang="ko-KR" dirty="0"/>
              <a:t>(high value added supplementary imaging</a:t>
            </a:r>
            <a:r>
              <a:rPr lang="en-US" altLang="ko-KR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불필요한 </a:t>
            </a:r>
            <a:r>
              <a:rPr lang="ko-KR" altLang="en-US" dirty="0"/>
              <a:t>추가검사</a:t>
            </a:r>
            <a:r>
              <a:rPr lang="en-US" altLang="ko-KR" dirty="0"/>
              <a:t>(low value added supplementary imaging)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868144" y="2420888"/>
            <a:ext cx="3087588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1400" dirty="0"/>
              <a:t>Neiman report. Repeat Medical imaging: A classification system for meaningful policy analysis and research, HPI Harvey L. Neiman Health Policy Institute, 2013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270401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향후 추가로 진행되어야 할 사항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ko-KR" altLang="en-US" b="1" dirty="0" smtClean="0"/>
              <a:t>다른 </a:t>
            </a:r>
            <a:r>
              <a:rPr lang="en-US" altLang="ko-KR" b="1" dirty="0"/>
              <a:t>modality </a:t>
            </a:r>
            <a:r>
              <a:rPr lang="ko-KR" altLang="en-US" b="1" dirty="0"/>
              <a:t>간 재검사의 정의 및 재검사 가이드라인</a:t>
            </a:r>
            <a:r>
              <a:rPr lang="ko-KR" altLang="en-US" dirty="0"/>
              <a:t> </a:t>
            </a:r>
          </a:p>
          <a:p>
            <a:pPr lvl="1" fontAlgn="base"/>
            <a:r>
              <a:rPr lang="ko-KR" altLang="en-US" dirty="0"/>
              <a:t>복부 </a:t>
            </a:r>
            <a:r>
              <a:rPr lang="en-US" altLang="ko-KR" dirty="0"/>
              <a:t>CT </a:t>
            </a:r>
            <a:r>
              <a:rPr lang="ko-KR" altLang="en-US" dirty="0"/>
              <a:t>검사 후 간 </a:t>
            </a:r>
            <a:r>
              <a:rPr lang="en-US" altLang="ko-KR" dirty="0"/>
              <a:t>MRI </a:t>
            </a:r>
            <a:r>
              <a:rPr lang="ko-KR" altLang="en-US" dirty="0"/>
              <a:t>검사를 하는 </a:t>
            </a:r>
            <a:r>
              <a:rPr lang="ko-KR" altLang="en-US" dirty="0" smtClean="0"/>
              <a:t>경우와 </a:t>
            </a:r>
            <a:r>
              <a:rPr lang="ko-KR" altLang="en-US" dirty="0"/>
              <a:t>역동적 간 </a:t>
            </a:r>
            <a:r>
              <a:rPr lang="en-US" altLang="ko-KR" dirty="0"/>
              <a:t>CT </a:t>
            </a:r>
            <a:r>
              <a:rPr lang="ko-KR" altLang="en-US" dirty="0"/>
              <a:t>검사 후 간 </a:t>
            </a:r>
            <a:r>
              <a:rPr lang="en-US" altLang="ko-KR" dirty="0"/>
              <a:t>MRI </a:t>
            </a:r>
            <a:r>
              <a:rPr lang="ko-KR" altLang="en-US" dirty="0"/>
              <a:t>검사를 하는 경우 각각의 가이드라인이 다를 수 </a:t>
            </a:r>
            <a:r>
              <a:rPr lang="ko-KR" altLang="en-US" dirty="0" smtClean="0"/>
              <a:t>있음</a:t>
            </a:r>
            <a:endParaRPr lang="en-US" altLang="ko-KR" dirty="0" smtClean="0"/>
          </a:p>
          <a:p>
            <a:pPr lvl="1" fontAlgn="base"/>
            <a:r>
              <a:rPr lang="ko-KR" altLang="en-US" dirty="0" smtClean="0"/>
              <a:t>뇌 </a:t>
            </a:r>
            <a:r>
              <a:rPr lang="en-US" altLang="ko-KR" dirty="0"/>
              <a:t>CT </a:t>
            </a:r>
            <a:r>
              <a:rPr lang="ko-KR" altLang="en-US" dirty="0"/>
              <a:t>검사 후 뇌 </a:t>
            </a:r>
            <a:r>
              <a:rPr lang="en-US" altLang="ko-KR" dirty="0"/>
              <a:t>MRI </a:t>
            </a:r>
            <a:r>
              <a:rPr lang="ko-KR" altLang="en-US" dirty="0"/>
              <a:t>검사를 하는 경우도 별도의 가이드라인이 </a:t>
            </a:r>
            <a:r>
              <a:rPr lang="ko-KR" altLang="en-US" dirty="0" smtClean="0"/>
              <a:t>필요</a:t>
            </a:r>
            <a:endParaRPr lang="en-US" altLang="ko-KR" dirty="0" smtClean="0"/>
          </a:p>
          <a:p>
            <a:pPr lvl="1" fontAlgn="base"/>
            <a:r>
              <a:rPr lang="ko-KR" altLang="en-US" dirty="0" smtClean="0"/>
              <a:t>모든 </a:t>
            </a:r>
            <a:r>
              <a:rPr lang="ko-KR" altLang="en-US" dirty="0"/>
              <a:t>임상상황에 대하여 가이드라인을 개발하는 것은 매우 방대한 작업이고 고려하여야 할 상황이 너무 많은데다 이해당사자도 다수여서 제정이 어려울 것으로 </a:t>
            </a:r>
            <a:r>
              <a:rPr lang="ko-KR" altLang="en-US" dirty="0" smtClean="0"/>
              <a:t>생각됨</a:t>
            </a:r>
            <a:endParaRPr lang="en-US" altLang="ko-KR" dirty="0" smtClean="0"/>
          </a:p>
          <a:p>
            <a:pPr fontAlgn="base"/>
            <a:r>
              <a:rPr lang="ko-KR" altLang="en-US" b="1" dirty="0" smtClean="0"/>
              <a:t>재검사 </a:t>
            </a:r>
            <a:r>
              <a:rPr lang="ko-KR" altLang="en-US" b="1" dirty="0"/>
              <a:t>사유인 추적검사에 대한 세부적 가이드라인 </a:t>
            </a:r>
            <a:endParaRPr lang="ko-KR" altLang="en-US" dirty="0"/>
          </a:p>
          <a:p>
            <a:pPr lvl="1" fontAlgn="base"/>
            <a:r>
              <a:rPr lang="ko-KR" altLang="en-US" dirty="0"/>
              <a:t>현재 가이드라인에는 의사가 임상적 판단을 통해 검사여부를 정하도록 정리되어 있으나 이를 뒷받침할 임상적인 근거 설정이 필요하다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 fontAlgn="base"/>
            <a:r>
              <a:rPr lang="ko-KR" altLang="en-US" dirty="0" smtClean="0"/>
              <a:t>여러 </a:t>
            </a:r>
            <a:r>
              <a:rPr lang="ko-KR" altLang="en-US" dirty="0" err="1"/>
              <a:t>질환별이나</a:t>
            </a:r>
            <a:r>
              <a:rPr lang="ko-KR" altLang="en-US" dirty="0"/>
              <a:t> </a:t>
            </a:r>
            <a:r>
              <a:rPr lang="ko-KR" altLang="en-US" dirty="0" err="1"/>
              <a:t>수술별로</a:t>
            </a:r>
            <a:r>
              <a:rPr lang="ko-KR" altLang="en-US" dirty="0"/>
              <a:t> 다양하고 적합한 가이드라인이 마련되어야 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196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03715"/>
              </p:ext>
            </p:extLst>
          </p:nvPr>
        </p:nvGraphicFramePr>
        <p:xfrm>
          <a:off x="457200" y="424234"/>
          <a:ext cx="8229600" cy="60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945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중복검사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의도적 중복검사</a:t>
            </a:r>
            <a:r>
              <a:rPr lang="en-US" altLang="ko-KR" dirty="0" smtClean="0"/>
              <a:t>(</a:t>
            </a:r>
            <a:r>
              <a:rPr lang="en-US" altLang="ko-KR" dirty="0"/>
              <a:t>원 </a:t>
            </a:r>
            <a:r>
              <a:rPr lang="en-US" altLang="ko-KR" dirty="0" err="1"/>
              <a:t>검사를</a:t>
            </a:r>
            <a:r>
              <a:rPr lang="en-US" altLang="ko-KR" dirty="0"/>
              <a:t> 볼 수 </a:t>
            </a:r>
            <a:r>
              <a:rPr lang="en-US" altLang="ko-KR" dirty="0" err="1"/>
              <a:t>있으나</a:t>
            </a:r>
            <a:r>
              <a:rPr lang="en-US" altLang="ko-KR" dirty="0"/>
              <a:t> 원 </a:t>
            </a:r>
            <a:r>
              <a:rPr lang="en-US" altLang="ko-KR" dirty="0" err="1"/>
              <a:t>검사와</a:t>
            </a:r>
            <a:r>
              <a:rPr lang="en-US" altLang="ko-KR" dirty="0"/>
              <a:t> </a:t>
            </a:r>
            <a:r>
              <a:rPr lang="en-US" altLang="ko-KR" dirty="0" err="1"/>
              <a:t>같은</a:t>
            </a:r>
            <a:r>
              <a:rPr lang="en-US" altLang="ko-KR" dirty="0"/>
              <a:t> </a:t>
            </a:r>
            <a:r>
              <a:rPr lang="en-US" altLang="ko-KR" dirty="0" err="1"/>
              <a:t>목적으로</a:t>
            </a:r>
            <a:r>
              <a:rPr lang="en-US" altLang="ko-KR" dirty="0"/>
              <a:t> </a:t>
            </a:r>
            <a:r>
              <a:rPr lang="en-US" altLang="ko-KR" dirty="0" err="1"/>
              <a:t>시행하는</a:t>
            </a:r>
            <a:r>
              <a:rPr lang="en-US" altLang="ko-KR" dirty="0"/>
              <a:t> </a:t>
            </a:r>
            <a:r>
              <a:rPr lang="en-US" altLang="ko-KR" dirty="0" smtClean="0"/>
              <a:t>검</a:t>
            </a:r>
            <a:r>
              <a:rPr lang="ko-KR" altLang="en-US" dirty="0" smtClean="0"/>
              <a:t>사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허용 가능한 중복검사 </a:t>
            </a:r>
            <a:endParaRPr lang="en-US" altLang="ko-KR" dirty="0" smtClean="0"/>
          </a:p>
          <a:p>
            <a:pPr lvl="2"/>
            <a:r>
              <a:rPr lang="ko-KR" altLang="en-US" dirty="0"/>
              <a:t>검사의 화질이 판독이 불가능할 정도로 나쁘거나 필요한 부위가 누락되는 등 원 검사 자체에 문제가 있는 경우</a:t>
            </a:r>
          </a:p>
          <a:p>
            <a:pPr lvl="1"/>
            <a:r>
              <a:rPr lang="ko-KR" altLang="en-US" dirty="0" smtClean="0"/>
              <a:t>허용되지 않는 </a:t>
            </a:r>
            <a:endParaRPr lang="en-US" altLang="ko-KR" dirty="0" smtClean="0"/>
          </a:p>
          <a:p>
            <a:r>
              <a:rPr lang="ko-KR" altLang="en-US" dirty="0" smtClean="0"/>
              <a:t>비의도적 중복검사</a:t>
            </a:r>
            <a:r>
              <a:rPr lang="en-US" altLang="ko-KR" dirty="0" smtClean="0"/>
              <a:t>(</a:t>
            </a:r>
            <a:r>
              <a:rPr lang="ko-KR" altLang="en-US" dirty="0" smtClean="0"/>
              <a:t>원 </a:t>
            </a:r>
            <a:r>
              <a:rPr lang="ko-KR" altLang="en-US" dirty="0"/>
              <a:t>검사가 있다는 사실을 인지하지 못하고 시행한 </a:t>
            </a:r>
            <a:r>
              <a:rPr lang="ko-KR" altLang="en-US" dirty="0" smtClean="0"/>
              <a:t>재검사</a:t>
            </a:r>
            <a:r>
              <a:rPr lang="en-US" altLang="ko-KR" dirty="0" smtClean="0"/>
              <a:t>)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318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/>
              <a:t>연구방법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ko-KR" altLang="en-US" dirty="0"/>
              <a:t>① 시범운영 기관 선정 및 조사방법 교육</a:t>
            </a:r>
          </a:p>
          <a:p>
            <a:pPr fontAlgn="base"/>
            <a:r>
              <a:rPr lang="ko-KR" altLang="en-US" dirty="0"/>
              <a:t>② 가이드라인 배포 </a:t>
            </a:r>
          </a:p>
          <a:p>
            <a:pPr fontAlgn="base"/>
            <a:r>
              <a:rPr lang="ko-KR" altLang="en-US" dirty="0"/>
              <a:t>③ 시범운영 기관별 재검사건 선정 및 사유 코딩</a:t>
            </a:r>
            <a:r>
              <a:rPr lang="en-US" altLang="ko-KR" dirty="0"/>
              <a:t>(</a:t>
            </a:r>
            <a:r>
              <a:rPr lang="ko-KR" altLang="en-US" dirty="0"/>
              <a:t>영상정보 및 진료기록부 검토</a:t>
            </a:r>
            <a:r>
              <a:rPr lang="en-US" altLang="ko-KR" dirty="0"/>
              <a:t>)</a:t>
            </a:r>
            <a:endParaRPr lang="ko-KR" altLang="en-US" dirty="0"/>
          </a:p>
          <a:p>
            <a:pPr fontAlgn="base"/>
            <a:r>
              <a:rPr lang="ko-KR" altLang="en-US" dirty="0"/>
              <a:t>④ 조사항목</a:t>
            </a:r>
            <a:r>
              <a:rPr lang="en-US" altLang="ko-KR" dirty="0"/>
              <a:t>(</a:t>
            </a:r>
            <a:r>
              <a:rPr lang="ko-KR" altLang="en-US" dirty="0"/>
              <a:t>검사부위</a:t>
            </a:r>
            <a:r>
              <a:rPr lang="en-US" altLang="ko-KR" dirty="0"/>
              <a:t>, </a:t>
            </a:r>
            <a:r>
              <a:rPr lang="ko-KR" altLang="en-US" dirty="0"/>
              <a:t>상병</a:t>
            </a:r>
            <a:r>
              <a:rPr lang="en-US" altLang="ko-KR" dirty="0"/>
              <a:t>, </a:t>
            </a:r>
            <a:r>
              <a:rPr lang="ko-KR" altLang="en-US" dirty="0"/>
              <a:t>진료과목 등</a:t>
            </a:r>
            <a:r>
              <a:rPr lang="en-US" altLang="ko-KR" dirty="0"/>
              <a:t>)</a:t>
            </a:r>
            <a:r>
              <a:rPr lang="ko-KR" altLang="en-US" dirty="0"/>
              <a:t>별</a:t>
            </a:r>
            <a:r>
              <a:rPr lang="en-US" altLang="ko-KR" dirty="0"/>
              <a:t>, </a:t>
            </a:r>
            <a:r>
              <a:rPr lang="ko-KR" altLang="en-US" dirty="0"/>
              <a:t>가이드라인 배포 전</a:t>
            </a:r>
            <a:r>
              <a:rPr lang="en-US" altLang="ko-KR" dirty="0"/>
              <a:t>·</a:t>
            </a:r>
            <a:r>
              <a:rPr lang="ko-KR" altLang="en-US" dirty="0"/>
              <a:t>후 재검사 코딩 빈도</a:t>
            </a:r>
            <a:r>
              <a:rPr lang="en-US" altLang="ko-KR" dirty="0"/>
              <a:t>․</a:t>
            </a:r>
            <a:r>
              <a:rPr lang="ko-KR" altLang="en-US" dirty="0"/>
              <a:t>비율 분석</a:t>
            </a:r>
          </a:p>
          <a:p>
            <a:pPr fontAlgn="base"/>
            <a:r>
              <a:rPr lang="ko-KR" altLang="en-US" dirty="0"/>
              <a:t>⑤ 가이드라인 배포 기관의 임상의사를 대상으로 설문조사 </a:t>
            </a:r>
          </a:p>
          <a:p>
            <a:pPr fontAlgn="base"/>
            <a:r>
              <a:rPr lang="ko-KR" altLang="en-US" dirty="0"/>
              <a:t>⑥ 시범운영 기관 결과 종합 분석</a:t>
            </a:r>
          </a:p>
        </p:txBody>
      </p:sp>
    </p:spTree>
    <p:extLst>
      <p:ext uri="{BB962C8B-B14F-4D97-AF65-F5344CB8AC3E}">
        <p14:creationId xmlns:p14="http://schemas.microsoft.com/office/powerpoint/2010/main" val="279687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연구방법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fontAlgn="base"/>
            <a:r>
              <a:rPr lang="ko-KR" altLang="en-US" b="1" u="sng" dirty="0"/>
              <a:t>가이드라인 배포 전 실태</a:t>
            </a:r>
            <a:endParaRPr lang="ko-KR" altLang="en-US" dirty="0"/>
          </a:p>
          <a:p>
            <a:pPr fontAlgn="base"/>
            <a:r>
              <a:rPr lang="en-US" altLang="ko-KR" dirty="0"/>
              <a:t>2014</a:t>
            </a:r>
            <a:r>
              <a:rPr lang="ko-KR" altLang="en-US" dirty="0"/>
              <a:t>년 </a:t>
            </a:r>
            <a:r>
              <a:rPr lang="en-US" altLang="ko-KR" dirty="0"/>
              <a:t>8</a:t>
            </a:r>
            <a:r>
              <a:rPr lang="ko-KR" altLang="en-US" dirty="0"/>
              <a:t>월 외부 의료기관에서 </a:t>
            </a:r>
            <a:r>
              <a:rPr lang="en-US" altLang="ko-KR" dirty="0"/>
              <a:t>CT </a:t>
            </a:r>
            <a:r>
              <a:rPr lang="ko-KR" altLang="en-US" dirty="0"/>
              <a:t>검사영상을 가지고 와 </a:t>
            </a:r>
            <a:r>
              <a:rPr lang="en-US" altLang="ko-KR" dirty="0"/>
              <a:t>PACS</a:t>
            </a:r>
            <a:r>
              <a:rPr lang="ko-KR" altLang="en-US" dirty="0"/>
              <a:t>에 등록한 환자  촬영 후 </a:t>
            </a:r>
            <a:r>
              <a:rPr lang="en-US" altLang="ko-KR" dirty="0"/>
              <a:t>1</a:t>
            </a:r>
            <a:r>
              <a:rPr lang="ko-KR" altLang="en-US" dirty="0"/>
              <a:t>달 이내에 같은 부위에 </a:t>
            </a:r>
            <a:r>
              <a:rPr lang="en-US" altLang="ko-KR" dirty="0"/>
              <a:t>CT</a:t>
            </a:r>
            <a:r>
              <a:rPr lang="ko-KR" altLang="en-US" dirty="0"/>
              <a:t>를 재검사한 환자 선택  환자 </a:t>
            </a:r>
            <a:r>
              <a:rPr lang="en-US" altLang="ko-KR" dirty="0"/>
              <a:t>chart</a:t>
            </a:r>
            <a:r>
              <a:rPr lang="ko-KR" altLang="en-US" dirty="0"/>
              <a:t>를 이용한 재검사 이유 수집 및 코딩  이유에 대한 분류 및 분석 </a:t>
            </a:r>
          </a:p>
          <a:p>
            <a:pPr fontAlgn="base"/>
            <a:r>
              <a:rPr lang="en-US" altLang="ko-KR" b="1" u="sng" dirty="0"/>
              <a:t>2. </a:t>
            </a:r>
            <a:r>
              <a:rPr lang="ko-KR" altLang="en-US" b="1" u="sng" dirty="0"/>
              <a:t>가이드라인 배포 후 실태</a:t>
            </a:r>
            <a:endParaRPr lang="ko-KR" altLang="en-US" dirty="0"/>
          </a:p>
          <a:p>
            <a:pPr fontAlgn="base"/>
            <a:r>
              <a:rPr lang="en-US" altLang="ko-KR" dirty="0"/>
              <a:t>2014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 대상으로</a:t>
            </a:r>
            <a:r>
              <a:rPr lang="en-US" altLang="ko-KR" dirty="0"/>
              <a:t>, </a:t>
            </a:r>
            <a:r>
              <a:rPr lang="ko-KR" altLang="en-US" dirty="0"/>
              <a:t>가이드라인 배포 전 실태와 동일한 방법으로 진행 </a:t>
            </a:r>
          </a:p>
          <a:p>
            <a:pPr fontAlgn="base"/>
            <a:r>
              <a:rPr lang="en-US" altLang="ko-KR" b="1" u="sng" dirty="0"/>
              <a:t>3. </a:t>
            </a:r>
            <a:r>
              <a:rPr lang="ko-KR" altLang="en-US" b="1" u="sng" dirty="0"/>
              <a:t>가이드라인 배포 전</a:t>
            </a:r>
            <a:r>
              <a:rPr lang="en-US" altLang="ko-KR" b="1" u="sng" dirty="0"/>
              <a:t>·</a:t>
            </a:r>
            <a:r>
              <a:rPr lang="ko-KR" altLang="en-US" b="1" u="sng" dirty="0"/>
              <a:t>후 결과를 각 의료기관별로 취합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846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sz="3600" dirty="0"/>
              <a:t>CT </a:t>
            </a:r>
            <a:r>
              <a:rPr lang="ko-KR" altLang="en-US" sz="3600" dirty="0"/>
              <a:t>재검사 시범운영을 위한 조사항목 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445660"/>
              </p:ext>
            </p:extLst>
          </p:nvPr>
        </p:nvGraphicFramePr>
        <p:xfrm>
          <a:off x="457200" y="2720163"/>
          <a:ext cx="8229599" cy="3215676"/>
        </p:xfrm>
        <a:graphic>
          <a:graphicData uri="http://schemas.openxmlformats.org/drawingml/2006/table">
            <a:tbl>
              <a:tblPr/>
              <a:tblGrid>
                <a:gridCol w="831085"/>
                <a:gridCol w="2419619"/>
                <a:gridCol w="4978895"/>
              </a:tblGrid>
              <a:tr h="292076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구 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22" marR="62222" marT="17202" marB="1720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항 목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22" marR="62222" marT="17202" marB="17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292076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기본정보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22" marR="62222" marT="17202" marB="1720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요양기관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22" marR="62222" marT="17202" marB="17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식별번호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,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종별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22" marR="62222" marT="17202" marB="17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수진자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22" marR="62222" marT="17202" marB="17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성별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,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나이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22" marR="62222" marT="17202" marB="17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기타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22" marR="62222" marT="17202" marB="17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주진료과 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22" marR="62222" marT="17202" marB="17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76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검사정보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22" marR="62222" marT="17202" marB="1720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원검사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22" marR="62222" marT="17202" marB="17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촬영부위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,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촬영일시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,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촬영사유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,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검사기관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22" marR="62222" marT="17202" marB="17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재검사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22" marR="62222" marT="17202" marB="17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촬영부위</a:t>
                      </a:r>
                      <a:r>
                        <a:rPr lang="en-US" altLang="ko-KR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, </a:t>
                      </a: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촬영일시</a:t>
                      </a:r>
                      <a:r>
                        <a:rPr lang="en-US" altLang="ko-KR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, </a:t>
                      </a: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재검사 시기</a:t>
                      </a:r>
                      <a:r>
                        <a:rPr lang="en-US" altLang="ko-KR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(1</a:t>
                      </a: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일</a:t>
                      </a:r>
                      <a:r>
                        <a:rPr lang="en-US" altLang="ko-KR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, 1</a:t>
                      </a: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주 이내</a:t>
                      </a:r>
                      <a:r>
                        <a:rPr lang="en-US" altLang="ko-KR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, 1-2</a:t>
                      </a: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주</a:t>
                      </a:r>
                      <a:r>
                        <a:rPr lang="en-US" altLang="ko-KR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, 2-3</a:t>
                      </a: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주</a:t>
                      </a:r>
                      <a:r>
                        <a:rPr lang="en-US" altLang="ko-KR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, 3</a:t>
                      </a: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주</a:t>
                      </a:r>
                      <a:r>
                        <a:rPr lang="en-US" altLang="ko-KR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-1</a:t>
                      </a:r>
                      <a:r>
                        <a:rPr lang="ko-KR" altLang="en-US" sz="1600" kern="0" spc="-5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달</a:t>
                      </a:r>
                      <a:r>
                        <a:rPr lang="en-US" altLang="ko-KR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), </a:t>
                      </a:r>
                      <a:r>
                        <a:rPr lang="ko-KR" altLang="en-US" sz="1600" b="1" u="sng" kern="0" spc="-5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휴먼명조" panose="02010504000101010101" pitchFamily="2" charset="-127"/>
                        </a:rPr>
                        <a:t>재검사 사유</a:t>
                      </a:r>
                      <a:r>
                        <a:rPr lang="en-US" altLang="ko-KR" sz="1600" b="1" u="sng" kern="0" spc="-5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명조" panose="02010504000101010101" pitchFamily="2" charset="-127"/>
                        </a:rPr>
                        <a:t>(</a:t>
                      </a:r>
                      <a:r>
                        <a:rPr lang="ko-KR" altLang="en-US" sz="1600" b="1" u="sng" kern="0" spc="-5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휴먼명조" panose="02010504000101010101" pitchFamily="2" charset="-127"/>
                        </a:rPr>
                        <a:t>코드</a:t>
                      </a:r>
                      <a:r>
                        <a:rPr lang="en-US" altLang="ko-KR" sz="1600" b="1" u="sng" kern="0" spc="-5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명조" panose="02010504000101010101" pitchFamily="2" charset="-127"/>
                        </a:rPr>
                        <a:t>, </a:t>
                      </a:r>
                      <a:r>
                        <a:rPr lang="ko-KR" altLang="en-US" sz="1600" b="1" u="sng" kern="0" spc="-5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휴먼명조" panose="02010504000101010101" pitchFamily="2" charset="-127"/>
                        </a:rPr>
                        <a:t>표</a:t>
                      </a:r>
                      <a:r>
                        <a:rPr lang="en-US" altLang="ko-KR" sz="1600" b="1" u="sng" kern="0" spc="-5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명조" panose="02010504000101010101" pitchFamily="2" charset="-127"/>
                        </a:rPr>
                        <a:t>3</a:t>
                      </a:r>
                      <a:r>
                        <a:rPr lang="en-US" altLang="ko-KR" sz="1600" kern="0" spc="-5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</a:rPr>
                        <a:t>)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22" marR="62222" marT="17202" marB="17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기타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22" marR="62222" marT="17202" marB="17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원검사와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휴먼명조" panose="02010504000101010101" pitchFamily="2" charset="-127"/>
                        </a:rPr>
                        <a:t> 재검사 촬영방법 비교 등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22" marR="62222" marT="17202" marB="17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340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1525</Words>
  <Application>Microsoft Office PowerPoint</Application>
  <PresentationFormat>화면 슬라이드 쇼(4:3)</PresentationFormat>
  <Paragraphs>184</Paragraphs>
  <Slides>40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4" baseType="lpstr">
      <vt:lpstr>맑은 고딕</vt:lpstr>
      <vt:lpstr>휴먼명조</vt:lpstr>
      <vt:lpstr>Arial</vt:lpstr>
      <vt:lpstr>Office 테마</vt:lpstr>
      <vt:lpstr>CT 재검사 실태조사 결과보고</vt:lpstr>
      <vt:lpstr>PowerPoint 프레젠테이션</vt:lpstr>
      <vt:lpstr>PowerPoint 프레젠테이션</vt:lpstr>
      <vt:lpstr>재검사의 정의 </vt:lpstr>
      <vt:lpstr>PowerPoint 프레젠테이션</vt:lpstr>
      <vt:lpstr>중복검사 </vt:lpstr>
      <vt:lpstr>연구방법</vt:lpstr>
      <vt:lpstr>연구방법</vt:lpstr>
      <vt:lpstr>CT 재검사 시범운영을 위한 조사항목 </vt:lpstr>
      <vt:lpstr>재검사 코드</vt:lpstr>
      <vt:lpstr>PowerPoint 프레젠테이션</vt:lpstr>
      <vt:lpstr>가이드라인 효용성에 관한 설문조사</vt:lpstr>
      <vt:lpstr>실태조사 결과 (5개병원)</vt:lpstr>
      <vt:lpstr>각 의료기관에서의 재검사 빈도</vt:lpstr>
      <vt:lpstr>각 기관별 재검사 코드 분포</vt:lpstr>
      <vt:lpstr>PowerPoint 프레젠테이션</vt:lpstr>
      <vt:lpstr>PowerPoint 프레젠테이션</vt:lpstr>
      <vt:lpstr>PowerPoint 프레젠테이션</vt:lpstr>
      <vt:lpstr>시범운영 결과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재검사 가이드라인 효용성에 대한 설문조사 결과</vt:lpstr>
      <vt:lpstr>증례의 코드 별 예시</vt:lpstr>
      <vt:lpstr>S : 추가검사, 원 검사만으로 정확한 환자의 진단 및 치료방향을 판단하기 곤란한 경우 </vt:lpstr>
      <vt:lpstr>D1 : 중복 검사- 화질 불량</vt:lpstr>
      <vt:lpstr>F1 : 수술이나 시술 후 합병증이 의심되거나 증상호전이 없는 경우</vt:lpstr>
      <vt:lpstr>F2 : 수술여부와 관계없이 환자의 임상양상이 바뀌었다고 의사가 판단하는 경우</vt:lpstr>
      <vt:lpstr>F3 : 기타 추적검사, CT로 환자상태를 확인하는 것이 환자에게 분명한 이득이 되는 경우</vt:lpstr>
      <vt:lpstr>U : 진단, 치료방향 변경 없을 상황에서 재촬영, 이유없음</vt:lpstr>
      <vt:lpstr>X : 원 검사 시행목적과 관련 없는 다른 목적으로 시행</vt:lpstr>
      <vt:lpstr>제안</vt:lpstr>
      <vt:lpstr>PowerPoint 프레젠테이션</vt:lpstr>
      <vt:lpstr>향후 추가로 진행되어야 할 사항</vt:lpstr>
    </vt:vector>
  </TitlesOfParts>
  <Company>R&amp;D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 재검사 실태조사 결과보고</dc:title>
  <dc:creator>Microsoft Corporation</dc:creator>
  <cp:lastModifiedBy>Seung Eun Jung</cp:lastModifiedBy>
  <cp:revision>11</cp:revision>
  <dcterms:created xsi:type="dcterms:W3CDTF">2006-10-05T04:04:58Z</dcterms:created>
  <dcterms:modified xsi:type="dcterms:W3CDTF">2015-02-23T06:53:04Z</dcterms:modified>
</cp:coreProperties>
</file>